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Fare clic per modificare lo stile del titolo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2ECDC44-9755-4382-9874-2F520F6884EE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11/01/24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3194D53-9E6D-4A1B-9AE1-8E21083ECA70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Secondo livello struttura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Terzo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Fare clic per modificare lo stile del titolo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Fare clic per modificare stili del testo dello schema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Secondo livello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Terzo livello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Quarto livello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Quinto livello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7232199-F469-47A3-BC50-A0759F25F449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11/01/24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1DC19E5-681E-4143-AFD7-C854BB1DB601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Immagine 3" descr=""/>
          <p:cNvPicPr/>
          <p:nvPr/>
        </p:nvPicPr>
        <p:blipFill>
          <a:blip r:embed="rId1"/>
          <a:stretch/>
        </p:blipFill>
        <p:spPr>
          <a:xfrm>
            <a:off x="827640" y="1340640"/>
            <a:ext cx="6984360" cy="4968360"/>
          </a:xfrm>
          <a:prstGeom prst="rect">
            <a:avLst/>
          </a:prstGeom>
          <a:ln w="9360">
            <a:noFill/>
          </a:ln>
        </p:spPr>
      </p:pic>
      <p:pic>
        <p:nvPicPr>
          <p:cNvPr id="83" name="Picture 2" descr=""/>
          <p:cNvPicPr/>
          <p:nvPr/>
        </p:nvPicPr>
        <p:blipFill>
          <a:blip r:embed="rId2"/>
          <a:stretch/>
        </p:blipFill>
        <p:spPr>
          <a:xfrm>
            <a:off x="8028360" y="260640"/>
            <a:ext cx="863640" cy="1049040"/>
          </a:xfrm>
          <a:prstGeom prst="rect">
            <a:avLst/>
          </a:prstGeom>
          <a:ln>
            <a:noFill/>
          </a:ln>
        </p:spPr>
      </p:pic>
      <p:sp>
        <p:nvSpPr>
          <p:cNvPr id="84" name="TextShape 1"/>
          <p:cNvSpPr txBox="1"/>
          <p:nvPr/>
        </p:nvSpPr>
        <p:spPr>
          <a:xfrm>
            <a:off x="395640" y="116640"/>
            <a:ext cx="7772040" cy="1082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0000"/>
                </a:solidFill>
                <a:latin typeface="Calibri"/>
              </a:rPr>
              <a:t>APPROCCIO SCOLASTICO GLOBALE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4. Le competenze individuali in materia di salute </a:t>
            </a:r>
            <a:br/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e la capacità di agire</a:t>
            </a:r>
            <a:br/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06" name="Table 2"/>
          <p:cNvGraphicFramePr/>
          <p:nvPr/>
        </p:nvGraphicFramePr>
        <p:xfrm>
          <a:off x="755640" y="1396080"/>
          <a:ext cx="7920360" cy="3263760"/>
        </p:xfrm>
        <a:graphic>
          <a:graphicData uri="http://schemas.openxmlformats.org/drawingml/2006/table">
            <a:tbl>
              <a:tblPr/>
              <a:tblGrid>
                <a:gridCol w="7920720"/>
              </a:tblGrid>
              <a:tr h="420120">
                <a:tc>
                  <a:txBody>
                    <a:bodyPr lIns="49680" rIns="496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A4.1 La scuola promuove la conoscenza della piramide alimentare e/o del piatto della salute?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 marL="201960">
                        <a:lnSpc>
                          <a:spcPct val="115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49680" marR="496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20120">
                <a:tc>
                  <a:txBody>
                    <a:bodyPr lIns="49680" rIns="496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4.2 La scuola realizza programmi  di educazione alimentare incentrati sulle life skills?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 marL="201960">
                        <a:lnSpc>
                          <a:spcPct val="115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49680" marR="496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01200">
                <a:tc>
                  <a:txBody>
                    <a:bodyPr lIns="49680" rIns="496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4.3 Quali metodi e tecniche interattive vengono usate nei progetti?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9680" marR="496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20120">
                <a:tc>
                  <a:txBody>
                    <a:bodyPr lIns="49680" rIns="496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4.4 La scuola realizza attività didattiche teorico/pratiche per promuovere i alimenti salutari?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49680" marR="496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402200">
                <a:tc>
                  <a:txBody>
                    <a:bodyPr lIns="49680" rIns="496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4.6 La scuola aderisce ai progetti :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9680" marR="496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680"/>
            <a:ext cx="7498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5. Collaborazione comunitaria (legami con la comunità)</a:t>
            </a:r>
            <a:br/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3000"/>
          </a:bodyPr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 legami con la comunità sono le relazioni tra la scuola e le famiglie degli studenti e tra la scuola e i gruppi o gli individui-chiave a livello locale. Un’adeguata consultazione e partecipazione con questi portatori di interesse rafforza la Scuola che Promuove la Salute e offre agli studenti e al personale un contesto ed un supporto per le loro azioni.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Gli ambienti in cui la scuola è immersa sono più ricchi di stimoli culturali, ma anche più contraddittori. Oggi l’apprendimento scolastico è solo una delle tante esperienze di formazione che i bambini e gli adolescenti vivono e per acquisire competenze specifiche spesso non vi è bisogno dei contesti scolastici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La scuola si apre alle famiglie e al territorio circostante, facendo perno sugli strumenti forniti dall’autonomia scolastica, che prima di essere un insieme di norme è un modo di concepire il rapporto delle scuole con le comunità di appartenenza locali e nazionali.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Il sistema educativo deve formare cittadini in grado di partecipare consapevolmente alla costruzione di collettività più ampie e composite.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9" name="Picture 2" descr=""/>
          <p:cNvPicPr/>
          <p:nvPr/>
        </p:nvPicPr>
        <p:blipFill>
          <a:blip r:embed="rId1"/>
          <a:stretch/>
        </p:blipFill>
        <p:spPr>
          <a:xfrm>
            <a:off x="8028360" y="260640"/>
            <a:ext cx="863640" cy="1049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1" lang="it-IT" sz="1800" spc="-1" strike="noStrike">
                <a:solidFill>
                  <a:srgbClr val="000000"/>
                </a:solidFill>
                <a:latin typeface="Calibri"/>
              </a:rPr>
              <a:t>A 5.1 La scuola ha stabilito dei legami con partner territoriali, associazioni del terzo settore o gruppi locali per la promozione dell’educazione alimentare?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1" lang="it-IT" sz="1800" spc="-1" strike="noStrike">
                <a:solidFill>
                  <a:srgbClr val="000000"/>
                </a:solidFill>
                <a:latin typeface="Calibri"/>
              </a:rPr>
              <a:t>A 5.2 La scuola organizza regolarmente delle visite ai partner/stakeholder locali per incoraggiare gli studenti a mangiare sano e per promuovere la loro salute e la sostenibilità ambientale?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5. Collaborazione comunitaria (legami con la comunità)</a:t>
            </a:r>
            <a:br/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6. I servizi sanitari</a:t>
            </a:r>
            <a:br/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Interventi che insegnanti ed operatori socio-sanitari realizzano al fine di migliorare il successo formativo degli studenti. 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Gli operatori possono lavorare con gli insegnanti su specifici temi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br/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4" name="Picture 2" descr=""/>
          <p:cNvPicPr/>
          <p:nvPr/>
        </p:nvPicPr>
        <p:blipFill>
          <a:blip r:embed="rId1"/>
          <a:stretch/>
        </p:blipFill>
        <p:spPr>
          <a:xfrm>
            <a:off x="8028360" y="260640"/>
            <a:ext cx="863640" cy="1049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6. Servizi sanitari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1" lang="it-IT" sz="1800" spc="-1" strike="noStrike">
                <a:solidFill>
                  <a:srgbClr val="000000"/>
                </a:solidFill>
                <a:latin typeface="Calibri"/>
              </a:rPr>
              <a:t>6.1 Sono previste delle attività  nella scuola che facciano conoscere a studenti e genitori  i servizi presenti  sul territorio come ad esempio quelli  rivolti al trattamento dell’obesità</a:t>
            </a: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680"/>
            <a:ext cx="8229240" cy="705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Esempio : attività fisica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8" name="Picture 2" descr=""/>
          <p:cNvPicPr/>
          <p:nvPr/>
        </p:nvPicPr>
        <p:blipFill>
          <a:blip r:embed="rId1"/>
          <a:stretch/>
        </p:blipFill>
        <p:spPr>
          <a:xfrm>
            <a:off x="1259640" y="836640"/>
            <a:ext cx="6406560" cy="530172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Lavoro di gruppo 17/1/2023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20" name="Table 2"/>
          <p:cNvGraphicFramePr/>
          <p:nvPr/>
        </p:nvGraphicFramePr>
        <p:xfrm>
          <a:off x="1835640" y="1845000"/>
          <a:ext cx="5050440" cy="4209840"/>
        </p:xfrm>
        <a:graphic>
          <a:graphicData uri="http://schemas.openxmlformats.org/drawingml/2006/table">
            <a:tbl>
              <a:tblPr/>
              <a:tblGrid>
                <a:gridCol w="1683360"/>
                <a:gridCol w="1683360"/>
                <a:gridCol w="1683720"/>
              </a:tblGrid>
              <a:tr h="288000"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1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SCUOLA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1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SANITA’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61160"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1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POLITICHE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Maroni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Vivori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96880"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1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AMBIENTE FISICO ED ORGANIZZATIVO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Scuderi</a:t>
                      </a:r>
                      <a:endParaRPr b="0" lang="it-IT" sz="1100" spc="-1" strike="noStrike">
                        <a:latin typeface="Arial"/>
                      </a:endParaRPr>
                    </a:p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D’Andretta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Fateh Moghadam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2880"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1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AMBIENTE SOCIALE (RELAZIONI)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Ferrari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Iori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52320"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1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COMPETENZE INDIVIDUALI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Carollo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Dell’Agnolo/Leo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779400"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1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LEGAMI CON LA COMUNITA’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Moser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Pedretti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79200"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1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SERVIZI SANITARI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/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ts val="1199"/>
                        </a:lnSpc>
                        <a:spcAft>
                          <a:spcPts val="1001"/>
                        </a:spcAft>
                      </a:pPr>
                      <a:r>
                        <a:rPr b="0" lang="it-IT" sz="1100" spc="-1" strike="noStrike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</a:rPr>
                        <a:t>/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1" name="CustomShape 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67640" y="188640"/>
            <a:ext cx="7772040" cy="1082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  <a:ea typeface="Helvetica Light"/>
              </a:rPr>
              <a:t>1.Le Politiche per una scuola in salute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611640" y="1497240"/>
            <a:ext cx="8280720" cy="2836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  <a:ea typeface="Helvetica Light"/>
              </a:rPr>
              <a:t>Sono documenti ufficiali o pratiche accettate, volti alla promozione della salute e del benessere. 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  <a:ea typeface="Helvetica Light"/>
              </a:rPr>
              <a:t>Queste politiche sono definite in modo chiaro in alcuni documenti o attraverso prassi condivise di promozione della salute e del benessere. 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  <a:ea typeface="Helvetica Light"/>
              </a:rPr>
              <a:t>Sono molte le politiche che promuovono la salute e il benessere, come ad esempio quelle che favoriscono il consumo di cibi sani all’interno della scuola, quelle che scoraggiano il bullismo, le scuole senza fumo ed altre ancora.</a:t>
            </a:r>
            <a:endParaRPr b="0" lang="it-IT" sz="2000" spc="-1" strike="noStrike">
              <a:latin typeface="Arial"/>
            </a:endParaRPr>
          </a:p>
        </p:txBody>
      </p:sp>
      <p:pic>
        <p:nvPicPr>
          <p:cNvPr id="87" name="Picture 2" descr=""/>
          <p:cNvPicPr/>
          <p:nvPr/>
        </p:nvPicPr>
        <p:blipFill>
          <a:blip r:embed="rId1"/>
          <a:stretch/>
        </p:blipFill>
        <p:spPr>
          <a:xfrm>
            <a:off x="8028360" y="260640"/>
            <a:ext cx="863640" cy="1049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561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1 Politiche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9" name="Table 2"/>
          <p:cNvGraphicFramePr/>
          <p:nvPr/>
        </p:nvGraphicFramePr>
        <p:xfrm>
          <a:off x="179640" y="836640"/>
          <a:ext cx="8856720" cy="4063680"/>
        </p:xfrm>
        <a:graphic>
          <a:graphicData uri="http://schemas.openxmlformats.org/drawingml/2006/table">
            <a:tbl>
              <a:tblPr/>
              <a:tblGrid>
                <a:gridCol w="8856720"/>
              </a:tblGrid>
              <a:tr h="39132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1.1 L’educazione alimentare  è inserita  nel Progetto d’ Istituto della  scuola?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15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9652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1.2 I progetti educativi a sostegno dell’educazione alimentare sono esplicitati nella programmazione dei consigli di classe della Scuola?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15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0556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1.3 Ci sono dei progetti specifici coerenti con il progetto d’istituto che vengono attivati nel corrente anno scolastico 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556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1.4 Chi sceglie all’interno della scuola i percorsi di educazione alimentare  da realizzare nelle classi ?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556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1.5 A chi sono rivolti i percorsi/azioni di educazione alimentare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556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1.6 Nella</a:t>
                      </a: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</a:t>
                      </a: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pianificazione dei progetti quali criterio viene privilegiato?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0556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1.7 I percorsi educativi sull’educazione alimentare  vengono condivisi con quali organi?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556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1.8 Il sito web scolastico prevede una parte dedicata ai progetti relativi alla promozione di una sana alimentazione?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076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1.9 Sono  previste attività extracurriculari sull’educazione alimentare (es. corsi di cucina, attività sulla riduzione dello spreco alimentare ecc.):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556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1.10 Come viene valutata l’efficacia dei programmi svolti? (presenza di strumenti di valutazione dei programmi svolti)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0760">
                <a:tc>
                  <a:txBody>
                    <a:bodyPr lIns="24840" rIns="2484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1.11 La scuola negli ultimi 5 anni ha promosso la partecipazione dei docenti e collaboratori scolastici a percorsi formativi  e di accompagnamento  su benefici, metodi e strumenti per la promozione della sana alimentazione?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24840" marR="24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Sintesi schede area compilate dalle scuole: alimentazione</a:t>
            </a:r>
            <a:br/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26 scuole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1" name="Picture 2" descr=""/>
          <p:cNvPicPr/>
          <p:nvPr/>
        </p:nvPicPr>
        <p:blipFill>
          <a:blip r:embed="rId1"/>
          <a:stretch/>
        </p:blipFill>
        <p:spPr>
          <a:xfrm>
            <a:off x="323640" y="1700640"/>
            <a:ext cx="8229240" cy="339552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2. L’ambiente fisico ed organizzativo della scuola</a:t>
            </a:r>
            <a:br/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0" lang="it-IT" sz="2600" spc="-1" strike="noStrike">
                <a:solidFill>
                  <a:srgbClr val="000000"/>
                </a:solidFill>
                <a:latin typeface="Calibri"/>
              </a:rPr>
              <a:t>La nozione di ambiente fisico della scuola fa riferimento agli edifici, alle aree verdi e alle attrezzature all’interno e all’esterno dell’edificio scolastico e comprende: la progettazione e l’ubicazione degli edifici, le strutture che permettono di imparare e di mangiare in modo sano, la creazione di spazi in cui praticare l’attività fisica e l’ambiente circostante alla scuola che permetta percorsi sicuri casa scuola.  </a:t>
            </a:r>
            <a:endParaRPr b="0" lang="it-IT" sz="2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it-IT" sz="2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0" lang="it-IT" sz="2600" spc="-1" strike="noStrike">
                <a:solidFill>
                  <a:srgbClr val="000000"/>
                </a:solidFill>
                <a:latin typeface="Calibri"/>
              </a:rPr>
              <a:t>L’ambiente fisico fa riferimento anche alla manutenzione di base, come la cura dei servizi e delle pratiche igieniche da adottare per prevenire la diffusione delle malattie, alla salubrità dell’aria e all’eventuale presenza di sostanze inquinanti ambientali, biologiche o chimiche, nocive per la salute.</a:t>
            </a:r>
            <a:r>
              <a:rPr b="1" lang="it-IT" sz="2600" spc="-1" strike="noStrike" baseline="30000">
                <a:solidFill>
                  <a:srgbClr val="000000"/>
                </a:solidFill>
                <a:latin typeface="Calibri"/>
              </a:rPr>
              <a:t> </a:t>
            </a:r>
            <a:endParaRPr b="0" lang="it-IT" sz="2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2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4" name="Picture 2" descr=""/>
          <p:cNvPicPr/>
          <p:nvPr/>
        </p:nvPicPr>
        <p:blipFill>
          <a:blip r:embed="rId1"/>
          <a:stretch/>
        </p:blipFill>
        <p:spPr>
          <a:xfrm>
            <a:off x="8028360" y="260640"/>
            <a:ext cx="863640" cy="1049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2 Ambiente fisico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96" name="Table 2"/>
          <p:cNvGraphicFramePr/>
          <p:nvPr/>
        </p:nvGraphicFramePr>
        <p:xfrm>
          <a:off x="755640" y="1845000"/>
          <a:ext cx="7776360" cy="4063680"/>
        </p:xfrm>
        <a:graphic>
          <a:graphicData uri="http://schemas.openxmlformats.org/drawingml/2006/table">
            <a:tbl>
              <a:tblPr/>
              <a:tblGrid>
                <a:gridCol w="7776720"/>
              </a:tblGrid>
              <a:tr h="455760">
                <a:tc>
                  <a:txBody>
                    <a:bodyPr lIns="42480" rIns="424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2.1 La scuola promuove una sana alimentazione negli ambienti scolastici attraverso  cartelloni, poster con messaggi ( esempio frutta e verdura ),   dépliant sul tema</a:t>
                      </a: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5760">
                <a:tc>
                  <a:txBody>
                    <a:bodyPr lIns="42480" rIns="424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2.2 La scuola mette a disposizione spuntini salutari a base di frutta  durante l’orario scolastico e/o distributori/bar con alimenti salutari 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solidFill>
                      <a:srgbClr val="ffffff"/>
                    </a:solidFill>
                  </a:tcPr>
                </a:tc>
              </a:tr>
              <a:tr h="256320">
                <a:tc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5760">
                <a:tc>
                  <a:txBody>
                    <a:bodyPr lIns="42480" rIns="424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202124"/>
                          </a:solidFill>
                          <a:latin typeface="Calibri"/>
                          <a:ea typeface="Calibri"/>
                        </a:rPr>
                        <a:t>A 2.3 Nella scuola, se non è presente la mensa, è stato garantito uno spazio per il consumo del pasto?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1640">
                <a:tc>
                  <a:txBody>
                    <a:bodyPr lIns="42480" rIns="424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2.4 I docenti mangiano con gli alunni?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5760">
                <a:tc>
                  <a:txBody>
                    <a:bodyPr lIns="42480" rIns="424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2.5 L'acqua del rubinetto è disponibile  durante l'ora di pranzo se è previsto il servizio mensa?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5760">
                <a:tc>
                  <a:txBody>
                    <a:bodyPr lIns="42480" rIns="424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2.6 Viene promossa  la fruizione dell’acqua del rubinetto con l’utilizzo di contenitori riutilizzabili  personali (borraccia,bottiglia, tazza)?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91320">
                <a:tc>
                  <a:txBody>
                    <a:bodyPr lIns="42480" rIns="424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2.7 La scuola partecipa ad azioni per ridurre lo spreco di cibo e acqua?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41640">
                <a:tc>
                  <a:txBody>
                    <a:bodyPr lIns="42480" rIns="424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2.8 E’ prevista l’attività di un orto didattico?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3960">
                <a:tc>
                  <a:txBody>
                    <a:bodyPr lIns="42480" rIns="4248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2.9 La scuola organizza delle gite o uscite didattiche od occasioni a scuola con lo scopo di promuovere i cibi salutari 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42480" marR="42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3. L’ambiente sociale della scuola </a:t>
            </a:r>
            <a:br/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(le relazioni all’interno della comunità scuola)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8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L’ambiente sociale della scuola è una combinazione della qualità delle relazioni tra il personale stesso, e tra il personale e gli studenti.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E’ influenzato dai rapporti con i genitori e con la comunità più ampia.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La scuola si deve costruire come luogo accogliente, coinvolgendo in questo compito gli studenti stessi.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Sono, infatti, importanti le condizioni che favoriscono lo star bene a scuola, al fine di ottenere partecipazione più ampia dei bambini e degli adolescenti a un progetto educativo condiviso. In quanto comunità educante, la scuola genera una diffusa convivialità relazionale, intessuta di linguaggi affettivi ed emotivi, e è anche in grado di promuovere condivisione di quei valori che fanno sentire i membri della società come parte di una comunità vera.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9" name="Picture 2" descr=""/>
          <p:cNvPicPr/>
          <p:nvPr/>
        </p:nvPicPr>
        <p:blipFill>
          <a:blip r:embed="rId1"/>
          <a:stretch/>
        </p:blipFill>
        <p:spPr>
          <a:xfrm>
            <a:off x="8028360" y="260640"/>
            <a:ext cx="863640" cy="1049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3.L’ambiente sociale della scuola </a:t>
            </a:r>
            <a:br/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(le relazioni all’interno della comunità scuola)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01" name="Table 2"/>
          <p:cNvGraphicFramePr/>
          <p:nvPr/>
        </p:nvGraphicFramePr>
        <p:xfrm>
          <a:off x="971640" y="1845000"/>
          <a:ext cx="7488360" cy="3753360"/>
        </p:xfrm>
        <a:graphic>
          <a:graphicData uri="http://schemas.openxmlformats.org/drawingml/2006/table">
            <a:tbl>
              <a:tblPr/>
              <a:tblGrid>
                <a:gridCol w="7488720"/>
              </a:tblGrid>
              <a:tr h="677160">
                <a:tc>
                  <a:txBody>
                    <a:bodyPr lIns="60120" rIns="6012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3.1 All’inizio ed alla fine dell’anno scolastico vengono  presentati ai genitori ed a tutto il corpo docenti i percorsi ed azioni educative sull’alimentazione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60120" marR="60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705600">
                <a:tc>
                  <a:txBody>
                    <a:bodyPr lIns="60120" rIns="6012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3.2 Vengono coinvolti gli studenti o i genitori nella progettazione e realizzazione di percorsi sull’educazione alimentare nella scuola?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60120" marR="60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846360">
                <a:tc>
                  <a:txBody>
                    <a:bodyPr lIns="60120" rIns="6012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3.3 La scuola crea  occasioni per promuovere la sana alimentazione  durante l’orario scolastico con la partecipazione delle famiglie e/o comunità (es. colazioni a scuola con genitori,  uscite didattiche presso aziende agricole o attività produttive es. caseificio)?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60120" marR="60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677160">
                <a:tc>
                  <a:txBody>
                    <a:bodyPr lIns="60120" rIns="6012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3.4 La scuola promuove modalità di comunicazione sulla sana alimentazione per coinvolgere le famiglie e/o la comunità (invio newsletter della scuola, locandine, poster…)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60120" marR="60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847080">
                <a:tc>
                  <a:txBody>
                    <a:bodyPr lIns="60120" rIns="60120" tIns="0" bIns="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 3.5 L’istituto aderisce alle giornate</a:t>
                      </a: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: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15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60120" marR="60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4. Le competenze individuali in materia di salute </a:t>
            </a:r>
            <a:br/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e la capacità di agire</a:t>
            </a:r>
            <a:br/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0" lang="it-IT" sz="2600" spc="-1" strike="noStrike">
                <a:solidFill>
                  <a:srgbClr val="000000"/>
                </a:solidFill>
                <a:latin typeface="Calibri"/>
              </a:rPr>
              <a:t>Possono essere promosse attraverso la didattica quotidiana e attraverso attività dedicate.  </a:t>
            </a:r>
            <a:endParaRPr b="0" lang="it-IT" sz="2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it-IT" sz="2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0" lang="it-IT" sz="2600" spc="-1" strike="noStrike">
                <a:solidFill>
                  <a:srgbClr val="000000"/>
                </a:solidFill>
                <a:latin typeface="Calibri"/>
              </a:rPr>
              <a:t>Si riferisce a tutte le attività, (formali e informali previste nei programmi ufficiali) attraverso le quali gli studenti acquisiscono, in funzione all’età, le conoscenze, le competenze e le esperienze necessarie per sviluppare delle capacità e intraprendere delle azioni volte a migliorare la salute e il benessere, per sé come pure per gli altri membri della comunità e a migliorare anche il rendimento scolastico</a:t>
            </a:r>
            <a:r>
              <a:rPr b="0" i="1" lang="it-IT" sz="26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it-IT" sz="2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2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4" name="Picture 2" descr=""/>
          <p:cNvPicPr/>
          <p:nvPr/>
        </p:nvPicPr>
        <p:blipFill>
          <a:blip r:embed="rId1"/>
          <a:stretch/>
        </p:blipFill>
        <p:spPr>
          <a:xfrm>
            <a:off x="8028360" y="260640"/>
            <a:ext cx="863640" cy="1049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Application>LibreOffice/6.2.7.1$Windows_X86_64 LibreOffice_project/23edc44b61b830b7d749943e020e96f5a7df63bf</Application>
  <Words>1362</Words>
  <Paragraphs>99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2023-12-04T12:42:03Z</dcterms:created>
  <dc:creator>Vivori Cinzia</dc:creator>
  <dc:description/>
  <dc:language>it-IT</dc:language>
  <cp:lastModifiedBy>5312498</cp:lastModifiedBy>
  <dcterms:modified xsi:type="dcterms:W3CDTF">2023-12-04T14:48:26Z</dcterms:modified>
  <cp:revision>13</cp:revision>
  <dc:subject/>
  <dc:title>APPROCCIO SCOLASTICO GLOBALE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16</vt:i4>
  </property>
</Properties>
</file>