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8288000" cy="10287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257016-7775-455E-9B7D-6B0DB0923CB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3CC14D-796C-485A-BD39-7A46613CDB7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CC1DBD-CE7C-439D-8906-A9268D12C80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6479280" y="240696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12044160" y="240696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914400" y="552312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6479280" y="552312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12044160" y="552312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CED5DB-DA71-4F74-8877-F1734DBD1D5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781E49-91E6-4228-B949-DDE2E4CEF90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B5FC82-B440-4E18-A4A0-5CE63AFACF7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9DE248-8E94-42A1-A6C1-8DF5238A8AE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1C15F1-1C46-4BF9-90FF-DEB45C66A54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914400" y="410400"/>
            <a:ext cx="16458840" cy="796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141DF6-81EF-4068-9097-5DB356294EA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95A713-37EC-489D-ACA9-01DE7EC686A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A5AD6F-0A83-4506-88A5-5742E17499B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36A3EF-0764-420F-8886-29FACAA497C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BD1BA34-CD4D-44BC-8D52-68931EB5F657}" type="slidenum">
              <a:rPr b="0" lang="en-US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&lt;numero&gt;</a:t>
            </a:fld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40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40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40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40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84;p1"/>
          <p:cNvSpPr/>
          <p:nvPr/>
        </p:nvSpPr>
        <p:spPr>
          <a:xfrm>
            <a:off x="10873440" y="5265360"/>
            <a:ext cx="7941960" cy="7557840"/>
          </a:xfrm>
          <a:custGeom>
            <a:avLst/>
            <a:gdLst>
              <a:gd name="textAreaLeft" fmla="*/ 0 w 7941960"/>
              <a:gd name="textAreaRight" fmla="*/ 7942320 w 7941960"/>
              <a:gd name="textAreaTop" fmla="*/ 0 h 7557840"/>
              <a:gd name="textAreaBottom" fmla="*/ 7558200 h 7557840"/>
            </a:gdLst>
            <a:ahLst/>
            <a:rect l="textAreaLeft" t="textAreaTop" r="textAreaRight" b="textAreaBottom"/>
            <a:pathLst>
              <a:path w="11810023" h="10461246">
                <a:moveTo>
                  <a:pt x="0" y="0"/>
                </a:moveTo>
                <a:lnTo>
                  <a:pt x="11810023" y="0"/>
                </a:lnTo>
                <a:lnTo>
                  <a:pt x="11810023" y="10461246"/>
                </a:lnTo>
                <a:lnTo>
                  <a:pt x="0" y="1046124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Google Shape;85;p1"/>
          <p:cNvSpPr/>
          <p:nvPr/>
        </p:nvSpPr>
        <p:spPr>
          <a:xfrm>
            <a:off x="241560" y="6236640"/>
            <a:ext cx="11908440" cy="158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30000"/>
              </a:lnSpc>
              <a:tabLst>
                <a:tab algn="l" pos="0"/>
              </a:tabLst>
            </a:pPr>
            <a:r>
              <a:rPr b="0" lang="en-US" sz="4000" spc="-1" strike="noStrike">
                <a:solidFill>
                  <a:srgbClr val="000000"/>
                </a:solidFill>
                <a:latin typeface="Arial"/>
                <a:ea typeface="Arial"/>
              </a:rPr>
              <a:t>Istituto M. Curie –Pergine Valsugana</a:t>
            </a:r>
            <a:endParaRPr b="0" lang="it-IT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30000"/>
              </a:lnSpc>
              <a:tabLst>
                <a:tab algn="l" pos="0"/>
              </a:tabLst>
            </a:pPr>
            <a:r>
              <a:rPr b="0" lang="en-US" sz="4000" spc="-1" strike="noStrike">
                <a:solidFill>
                  <a:srgbClr val="000000"/>
                </a:solidFill>
                <a:latin typeface="Arial"/>
                <a:ea typeface="Arial"/>
              </a:rPr>
              <a:t>PROGETTO PEER  EDUCATION</a:t>
            </a:r>
            <a:endParaRPr b="0" lang="it-IT" sz="40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3" name="Google Shape;86;p1"/>
          <p:cNvGrpSpPr/>
          <p:nvPr/>
        </p:nvGrpSpPr>
        <p:grpSpPr>
          <a:xfrm>
            <a:off x="699480" y="8755200"/>
            <a:ext cx="6073920" cy="1177920"/>
            <a:chOff x="699480" y="8755200"/>
            <a:chExt cx="6073920" cy="1177920"/>
          </a:xfrm>
        </p:grpSpPr>
        <p:cxnSp>
          <p:nvCxnSpPr>
            <p:cNvPr id="44" name="Google Shape;87;p1"/>
            <p:cNvCxnSpPr/>
            <p:nvPr/>
          </p:nvCxnSpPr>
          <p:spPr>
            <a:xfrm>
              <a:off x="699480" y="8755200"/>
              <a:ext cx="6074280" cy="360"/>
            </a:xfrm>
            <a:prstGeom prst="straightConnector1">
              <a:avLst/>
            </a:prstGeom>
            <a:ln w="38100">
              <a:solidFill>
                <a:srgbClr val="4f6128"/>
              </a:solidFill>
              <a:round/>
            </a:ln>
          </p:spPr>
        </p:cxnSp>
        <p:sp>
          <p:nvSpPr>
            <p:cNvPr id="45" name="Google Shape;88;p1"/>
            <p:cNvSpPr/>
            <p:nvPr/>
          </p:nvSpPr>
          <p:spPr>
            <a:xfrm>
              <a:off x="699480" y="8942760"/>
              <a:ext cx="6073560" cy="990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30000"/>
                </a:lnSpc>
                <a:tabLst>
                  <a:tab algn="l" pos="0"/>
                </a:tabLst>
              </a:pPr>
              <a:r>
                <a:rPr b="0" lang="en-US" sz="2500" spc="-1" strike="noStrike">
                  <a:solidFill>
                    <a:srgbClr val="000000"/>
                  </a:solidFill>
                  <a:latin typeface="Arial"/>
                  <a:ea typeface="Arial"/>
                </a:rPr>
                <a:t>REFERENTE:</a:t>
              </a:r>
              <a:endParaRPr b="0" lang="it-IT" sz="2500" spc="-1" strike="noStrike">
                <a:solidFill>
                  <a:srgbClr val="000000"/>
                </a:solidFill>
                <a:latin typeface="Arial"/>
              </a:endParaRPr>
            </a:p>
            <a:p>
              <a:pPr>
                <a:lnSpc>
                  <a:spcPct val="130000"/>
                </a:lnSpc>
                <a:tabLst>
                  <a:tab algn="l" pos="0"/>
                </a:tabLst>
              </a:pPr>
              <a:r>
                <a:rPr b="0" lang="en-US" sz="2500" spc="-1" strike="noStrike">
                  <a:solidFill>
                    <a:srgbClr val="000000"/>
                  </a:solidFill>
                  <a:latin typeface="Arial"/>
                  <a:ea typeface="Arial"/>
                </a:rPr>
                <a:t>PROF.SSA ELENA ROSSIN</a:t>
              </a:r>
              <a:endParaRPr b="0" lang="it-IT" sz="25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46" name="Google Shape;89;p1"/>
          <p:cNvSpPr/>
          <p:nvPr/>
        </p:nvSpPr>
        <p:spPr>
          <a:xfrm>
            <a:off x="-381240" y="-4728240"/>
            <a:ext cx="19049760" cy="10450800"/>
          </a:xfrm>
          <a:custGeom>
            <a:avLst/>
            <a:gdLst>
              <a:gd name="textAreaLeft" fmla="*/ 0 w 19049760"/>
              <a:gd name="textAreaRight" fmla="*/ 19050120 w 19049760"/>
              <a:gd name="textAreaTop" fmla="*/ 0 h 10450800"/>
              <a:gd name="textAreaBottom" fmla="*/ 10451160 h 10450800"/>
            </a:gdLst>
            <a:ahLst/>
            <a:rect l="textAreaLeft" t="textAreaTop" r="textAreaRight" b="textAreaBottom"/>
            <a:pathLst>
              <a:path w="19145990" h="10171307">
                <a:moveTo>
                  <a:pt x="0" y="0"/>
                </a:moveTo>
                <a:lnTo>
                  <a:pt x="19145990" y="0"/>
                </a:lnTo>
                <a:lnTo>
                  <a:pt x="19145990" y="10171307"/>
                </a:lnTo>
                <a:lnTo>
                  <a:pt x="0" y="10171307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  <a:effectLst>
            <a:outerShdw algn="bl" blurRad="57240" dir="5400000" dist="19080" rotWithShape="0">
              <a:srgbClr val="000000">
                <a:alpha val="49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Google Shape;90;p1"/>
          <p:cNvSpPr/>
          <p:nvPr/>
        </p:nvSpPr>
        <p:spPr>
          <a:xfrm>
            <a:off x="369360" y="411120"/>
            <a:ext cx="15218280" cy="322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n-US" sz="6150" spc="-1" strike="noStrike">
                <a:solidFill>
                  <a:srgbClr val="1c6622"/>
                </a:solidFill>
                <a:latin typeface="Arial"/>
                <a:ea typeface="Arial"/>
              </a:rPr>
              <a:t>PP01 </a:t>
            </a:r>
            <a:endParaRPr b="0" lang="it-IT" sz="615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n-US" sz="5750" spc="-1" strike="noStrike">
                <a:solidFill>
                  <a:srgbClr val="1c6622"/>
                </a:solidFill>
                <a:latin typeface="Arial"/>
                <a:ea typeface="Arial"/>
              </a:rPr>
              <a:t>SCUOLE CHE PROMUOVONO SALUTE</a:t>
            </a:r>
            <a:endParaRPr b="0" lang="it-IT" sz="575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n-US" sz="5750" spc="-1" strike="noStrike">
                <a:solidFill>
                  <a:srgbClr val="1c6622"/>
                </a:solidFill>
                <a:latin typeface="Arial"/>
                <a:ea typeface="Arial"/>
              </a:rPr>
              <a:t>Buone Pratiche</a:t>
            </a:r>
            <a:endParaRPr b="0" lang="it-IT" sz="57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Google Shape;91;p1"/>
          <p:cNvSpPr/>
          <p:nvPr/>
        </p:nvSpPr>
        <p:spPr>
          <a:xfrm>
            <a:off x="15192720" y="247320"/>
            <a:ext cx="2690280" cy="3267720"/>
          </a:xfrm>
          <a:custGeom>
            <a:avLst/>
            <a:gdLst>
              <a:gd name="textAreaLeft" fmla="*/ 0 w 2690280"/>
              <a:gd name="textAreaRight" fmla="*/ 2690640 w 2690280"/>
              <a:gd name="textAreaTop" fmla="*/ 0 h 3267720"/>
              <a:gd name="textAreaBottom" fmla="*/ 3268080 h 3267720"/>
            </a:gdLst>
            <a:ahLst/>
            <a:rect l="textAreaLeft" t="textAreaTop" r="textAreaRight" b="textAreaBottom"/>
            <a:pathLst>
              <a:path w="2690651" h="3267997">
                <a:moveTo>
                  <a:pt x="0" y="0"/>
                </a:moveTo>
                <a:lnTo>
                  <a:pt x="2690651" y="0"/>
                </a:lnTo>
                <a:lnTo>
                  <a:pt x="2690651" y="3267998"/>
                </a:lnTo>
                <a:lnTo>
                  <a:pt x="0" y="326799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96;p3"/>
          <p:cNvSpPr/>
          <p:nvPr/>
        </p:nvSpPr>
        <p:spPr>
          <a:xfrm>
            <a:off x="4328280" y="2331000"/>
            <a:ext cx="10171440" cy="7238520"/>
          </a:xfrm>
          <a:custGeom>
            <a:avLst/>
            <a:gdLst>
              <a:gd name="textAreaLeft" fmla="*/ 0 w 10171440"/>
              <a:gd name="textAreaRight" fmla="*/ 10171800 w 10171440"/>
              <a:gd name="textAreaTop" fmla="*/ 0 h 7238520"/>
              <a:gd name="textAreaBottom" fmla="*/ 7238880 h 7238520"/>
            </a:gdLst>
            <a:ahLst/>
            <a:rect l="textAreaLeft" t="textAreaTop" r="textAreaRight" b="textAreaBottom"/>
            <a:pathLst>
              <a:path w="10171760" h="7238962">
                <a:moveTo>
                  <a:pt x="0" y="0"/>
                </a:moveTo>
                <a:lnTo>
                  <a:pt x="10171760" y="0"/>
                </a:lnTo>
                <a:lnTo>
                  <a:pt x="10171760" y="7238962"/>
                </a:lnTo>
                <a:lnTo>
                  <a:pt x="0" y="7238962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Google Shape;97;p3"/>
          <p:cNvSpPr/>
          <p:nvPr/>
        </p:nvSpPr>
        <p:spPr>
          <a:xfrm>
            <a:off x="4128480" y="2181240"/>
            <a:ext cx="10171440" cy="7238520"/>
          </a:xfrm>
          <a:custGeom>
            <a:avLst/>
            <a:gdLst>
              <a:gd name="textAreaLeft" fmla="*/ 0 w 10171440"/>
              <a:gd name="textAreaRight" fmla="*/ 10171800 w 10171440"/>
              <a:gd name="textAreaTop" fmla="*/ 0 h 7238520"/>
              <a:gd name="textAreaBottom" fmla="*/ 7238880 h 7238520"/>
            </a:gdLst>
            <a:ahLst/>
            <a:rect l="textAreaLeft" t="textAreaTop" r="textAreaRight" b="textAreaBottom"/>
            <a:pathLst>
              <a:path w="10171760" h="7238962">
                <a:moveTo>
                  <a:pt x="0" y="0"/>
                </a:moveTo>
                <a:lnTo>
                  <a:pt x="10171760" y="0"/>
                </a:lnTo>
                <a:lnTo>
                  <a:pt x="10171760" y="7238962"/>
                </a:lnTo>
                <a:lnTo>
                  <a:pt x="0" y="7238962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Google Shape;98;p3"/>
          <p:cNvSpPr/>
          <p:nvPr/>
        </p:nvSpPr>
        <p:spPr>
          <a:xfrm>
            <a:off x="-429120" y="-6586560"/>
            <a:ext cx="19158840" cy="10177920"/>
          </a:xfrm>
          <a:custGeom>
            <a:avLst/>
            <a:gdLst>
              <a:gd name="textAreaLeft" fmla="*/ 0 w 19158840"/>
              <a:gd name="textAreaRight" fmla="*/ 19159200 w 19158840"/>
              <a:gd name="textAreaTop" fmla="*/ 0 h 10177920"/>
              <a:gd name="textAreaBottom" fmla="*/ 10178280 h 10177920"/>
            </a:gdLst>
            <a:ahLst/>
            <a:rect l="textAreaLeft" t="textAreaTop" r="textAreaRight" b="textAreaBottom"/>
            <a:pathLst>
              <a:path w="19159143" h="10178295">
                <a:moveTo>
                  <a:pt x="0" y="0"/>
                </a:moveTo>
                <a:lnTo>
                  <a:pt x="19159143" y="0"/>
                </a:lnTo>
                <a:lnTo>
                  <a:pt x="19159143" y="10178294"/>
                </a:lnTo>
                <a:lnTo>
                  <a:pt x="0" y="1017829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Google Shape;99;p3"/>
          <p:cNvSpPr/>
          <p:nvPr/>
        </p:nvSpPr>
        <p:spPr>
          <a:xfrm>
            <a:off x="16908480" y="150840"/>
            <a:ext cx="1182960" cy="1436760"/>
          </a:xfrm>
          <a:custGeom>
            <a:avLst/>
            <a:gdLst>
              <a:gd name="textAreaLeft" fmla="*/ 0 w 1182960"/>
              <a:gd name="textAreaRight" fmla="*/ 1183320 w 1182960"/>
              <a:gd name="textAreaTop" fmla="*/ 0 h 1436760"/>
              <a:gd name="textAreaBottom" fmla="*/ 1437120 h 1436760"/>
            </a:gdLst>
            <a:ahLst/>
            <a:rect l="textAreaLeft" t="textAreaTop" r="textAreaRight" b="textAreaBottom"/>
            <a:pathLst>
              <a:path w="1183359" h="1437278">
                <a:moveTo>
                  <a:pt x="0" y="0"/>
                </a:moveTo>
                <a:lnTo>
                  <a:pt x="1183358" y="0"/>
                </a:lnTo>
                <a:lnTo>
                  <a:pt x="1183358" y="1437278"/>
                </a:lnTo>
                <a:lnTo>
                  <a:pt x="0" y="143727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Google Shape;100;p3"/>
          <p:cNvSpPr/>
          <p:nvPr/>
        </p:nvSpPr>
        <p:spPr>
          <a:xfrm>
            <a:off x="762120" y="403200"/>
            <a:ext cx="13585320" cy="83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5500" spc="-1" strike="noStrike">
                <a:solidFill>
                  <a:srgbClr val="1c6622"/>
                </a:solidFill>
                <a:latin typeface="Arial"/>
                <a:ea typeface="Arial"/>
              </a:rPr>
              <a:t>APPROCCIO SCOLASTICO GLOBALE</a:t>
            </a:r>
            <a:endParaRPr b="0" lang="it-IT" sz="5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Google Shape;101;p3"/>
          <p:cNvSpPr/>
          <p:nvPr/>
        </p:nvSpPr>
        <p:spPr>
          <a:xfrm>
            <a:off x="13903200" y="4574160"/>
            <a:ext cx="3637800" cy="221292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0" lang="en-US" sz="1600" spc="-1" strike="noStrike">
                <a:solidFill>
                  <a:srgbClr val="ffffff"/>
                </a:solidFill>
                <a:latin typeface="Arial"/>
                <a:ea typeface="Arial"/>
              </a:rPr>
              <a:t>  </a:t>
            </a:r>
            <a:r>
              <a:rPr b="0" lang="en-US" sz="1600" spc="-1" strike="noStrike">
                <a:solidFill>
                  <a:srgbClr val="ffffff"/>
                </a:solidFill>
                <a:latin typeface="Arial"/>
                <a:ea typeface="Arial"/>
              </a:rPr>
              <a:t>Il progetto ha rafforzato negli anni il rapporto tra istitutzione scolastica e APSS del territorio.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0" lang="en-US" sz="1600" spc="-1" strike="noStrike">
                <a:solidFill>
                  <a:srgbClr val="ffffff"/>
                </a:solidFill>
                <a:latin typeface="Arial"/>
                <a:ea typeface="Arial"/>
              </a:rPr>
              <a:t>Fruttuosi anche i rapportI di collaborazione con il centro di aggregazione giovanile KAIROS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30000"/>
              </a:lnSpc>
              <a:tabLst>
                <a:tab algn="l" pos="0"/>
              </a:tabLst>
            </a:pP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Google Shape;102;p3"/>
          <p:cNvSpPr/>
          <p:nvPr/>
        </p:nvSpPr>
        <p:spPr>
          <a:xfrm>
            <a:off x="654120" y="7795800"/>
            <a:ext cx="3939840" cy="189684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0" lang="en-US" sz="1600" spc="-1" strike="noStrike">
                <a:solidFill>
                  <a:srgbClr val="ffffff"/>
                </a:solidFill>
                <a:latin typeface="Arial"/>
                <a:ea typeface="Arial"/>
              </a:rPr>
              <a:t>I peer leaders rappresentano un importante riferimento  per le varie attività di promozione della Scuola, e sono, 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0" lang="en-US" sz="1600" spc="-1" strike="noStrike">
                <a:solidFill>
                  <a:srgbClr val="ffffff"/>
                </a:solidFill>
                <a:latin typeface="Arial"/>
                <a:ea typeface="Arial"/>
              </a:rPr>
              <a:t> </a:t>
            </a:r>
            <a:r>
              <a:rPr b="0" lang="en-US" sz="1600" spc="-1" strike="noStrike">
                <a:solidFill>
                  <a:srgbClr val="ffffff"/>
                </a:solidFill>
                <a:latin typeface="Arial"/>
                <a:ea typeface="Arial"/>
              </a:rPr>
              <a:t>in particolare, delle figure significative per gli studenti del primo anno.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30000"/>
              </a:lnSpc>
              <a:tabLst>
                <a:tab algn="l" pos="0"/>
              </a:tabLst>
            </a:pP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Google Shape;103;p3"/>
          <p:cNvSpPr/>
          <p:nvPr/>
        </p:nvSpPr>
        <p:spPr>
          <a:xfrm>
            <a:off x="1022400" y="1960560"/>
            <a:ext cx="4962240" cy="158076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0" lang="en-US" sz="1600" spc="-1" strike="noStrike">
                <a:solidFill>
                  <a:srgbClr val="ffffff"/>
                </a:solidFill>
                <a:latin typeface="Arial"/>
                <a:ea typeface="Arial"/>
              </a:rPr>
              <a:t>Il progetto è inserito da 15 anni nel Piano dell’Offerta Formativa della Scuola (Progetto d’Istituto). Ha avuto l’approvazione del Collegio dei Docenti e ogni anno viene condiviso nei Consilgi di Classe. Da 13 anni ha come referente la stessa docente.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Google Shape;104;p3"/>
          <p:cNvSpPr/>
          <p:nvPr/>
        </p:nvSpPr>
        <p:spPr>
          <a:xfrm>
            <a:off x="12767040" y="7539480"/>
            <a:ext cx="4978800" cy="221292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0" lang="en-US" sz="1600" spc="-1" strike="noStrike">
                <a:solidFill>
                  <a:srgbClr val="ffffff"/>
                </a:solidFill>
                <a:latin typeface="Arial"/>
                <a:ea typeface="Arial"/>
              </a:rPr>
              <a:t>La promozione del concetto di “salute integrale”, ha rafforzato la sinergia tra il Progetto Peer Education e  altri progetti della Scuola, come, ad esempio, le azioni di prevenzione e di contrasto dei fenomeni di bullismo e cyberbullismo. Il tutto nell’ottica del raggiungimento di un clima di benessere a scuola.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marL="457200" algn="ctr">
              <a:lnSpc>
                <a:spcPct val="130000"/>
              </a:lnSpc>
              <a:tabLst>
                <a:tab algn="l" pos="0"/>
              </a:tabLst>
            </a:pP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Google Shape;105;p3"/>
          <p:cNvSpPr/>
          <p:nvPr/>
        </p:nvSpPr>
        <p:spPr>
          <a:xfrm>
            <a:off x="12643560" y="2085120"/>
            <a:ext cx="5225760" cy="158076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0" lang="en-US" sz="1600" spc="-1" strike="noStrike">
                <a:solidFill>
                  <a:srgbClr val="ffffff"/>
                </a:solidFill>
                <a:latin typeface="Arial"/>
                <a:ea typeface="Arial"/>
              </a:rPr>
              <a:t>Il progetto ha un ruolo importante nell’organizzazione della Scuola perché i peer leaders portano le loro competenze anche in altri progetti: come l’accoglienza delle classi prime, le attività di Orientamento, le azioni di prevenzione al bullismo e cyberbullismo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Google Shape;106;p3"/>
          <p:cNvSpPr/>
          <p:nvPr/>
        </p:nvSpPr>
        <p:spPr>
          <a:xfrm>
            <a:off x="415080" y="4164120"/>
            <a:ext cx="3787560" cy="303300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0" lang="en-US" sz="1700" spc="-1" strike="noStrike">
                <a:solidFill>
                  <a:srgbClr val="ffffff"/>
                </a:solidFill>
                <a:latin typeface="Arial"/>
                <a:ea typeface="Arial"/>
              </a:rPr>
              <a:t>Il progetto permette l’acquisizione e il rafforzamento di Life Skills individuali e promuove sani stili vita. I peer leaders ricevono una formazione sui rischi per la salute derivanti dal consumo di alcol, fumo e sostanze psicoattive , e diventano in tal modo, consapevoli della ricaduta sociale di questo tipo di dipendenze </a:t>
            </a:r>
            <a:endParaRPr b="0" lang="it-IT" sz="17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 additive="repl"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 additive="repl">
                                        <p:cTn id="1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 additive="repl"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nodeType="clickEffect" fill="hold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 additive="repl"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Application>LibreOffice/7.5.9.2$Windows_X86_64 LibreOffice_project/cdeefe45c17511d326101eed8008ac4092f278a9</Application>
  <AppVersion>15.0000</AppVersion>
  <Words>283</Words>
  <Paragraphs>16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Iori Cristina</dc:creator>
  <dc:description/>
  <dc:language>it-IT</dc:language>
  <cp:lastModifiedBy/>
  <dcterms:modified xsi:type="dcterms:W3CDTF">2025-12-23T11:16:12Z</dcterms:modified>
  <cp:revision>13</cp:revision>
  <dc:subject/>
  <dc:title>Presentazione standard di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Personalizzato</vt:lpwstr>
  </property>
  <property fmtid="{D5CDD505-2E9C-101B-9397-08002B2CF9AE}" pid="4" name="Slides">
    <vt:i4>2</vt:i4>
  </property>
</Properties>
</file>