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8229600" cx="14630400"/>
  <p:notesSz cx="8229600" cy="14630400"/>
  <p:embeddedFontLst>
    <p:embeddedFont>
      <p:font typeface="Gelasio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Gelasio-regular.fntdata"/><Relationship Id="rId11" Type="http://schemas.openxmlformats.org/officeDocument/2006/relationships/slide" Target="slides/slide7.xml"/><Relationship Id="rId22" Type="http://schemas.openxmlformats.org/officeDocument/2006/relationships/font" Target="fonts/Gelasio-italic.fntdata"/><Relationship Id="rId10" Type="http://schemas.openxmlformats.org/officeDocument/2006/relationships/slide" Target="slides/slide6.xml"/><Relationship Id="rId21" Type="http://schemas.openxmlformats.org/officeDocument/2006/relationships/font" Target="fonts/Gelasio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schemas.openxmlformats.org/officeDocument/2006/relationships/font" Target="fonts/Gelasio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/>
              <a:t>‹#›</a:t>
            </a:fld>
            <a:endParaRPr b="0" i="0" sz="1200" u="none" cap="none" strike="noStrike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ad0835edd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3ad0835edd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g3ad0835edd0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ad0835edd0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ad0835edd0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3ad0835edd0_0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ad0835edd0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ad0835edd0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3ad0835edd0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ad0835edd0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ad0835edd0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g3ad0835edd0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" name="Google Shape;6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ad0835edd0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ad0835edd0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g3ad0835edd0_0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3" name="Google Shape;13;p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9" name="Google Shape;49;p11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7" name="Google Shape;17;p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1" name="Google Shape;21;p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5" name="Google Shape;25;p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9" name="Google Shape;29;p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3" name="Google Shape;33;p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7" name="Google Shape;37;p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1" name="Google Shape;41;p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5" name="Google Shape;45;p1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23.png"/><Relationship Id="rId6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Relationship Id="rId6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hyperlink" Target="https://drive.google.com/file/d/1xWsZidr6HAtePhNR1jsZMiyNJXnF-8p7/view?usp=sharing_eil_se_dm&amp;ts=693010a1" TargetMode="External"/><Relationship Id="rId5" Type="http://schemas.openxmlformats.org/officeDocument/2006/relationships/hyperlink" Target="https://drive.google.com/file/d/1xWsZidr6HAtePhNR1jsZMiyNJXnF-8p7/view?usp=sharing_eil_se_dm&amp;ts=693010a1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/>
        </p:nvSpPr>
        <p:spPr>
          <a:xfrm>
            <a:off x="664500" y="1895925"/>
            <a:ext cx="1330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00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Liberi da…</a:t>
            </a:r>
            <a:endParaRPr sz="6300">
              <a:solidFill>
                <a:srgbClr val="D8B6A4"/>
              </a:solidFill>
              <a:latin typeface="Gelasio"/>
              <a:ea typeface="Gelasio"/>
              <a:cs typeface="Gelasio"/>
              <a:sym typeface="Gelasi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00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Liberi per…</a:t>
            </a:r>
            <a:endParaRPr sz="6300">
              <a:solidFill>
                <a:srgbClr val="D8B6A4"/>
              </a:solidFill>
              <a:latin typeface="Gelasio"/>
              <a:ea typeface="Gelasio"/>
              <a:cs typeface="Gelasio"/>
              <a:sym typeface="Gelasi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00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PROGETTO PEER EDUCATION</a:t>
            </a:r>
            <a:endParaRPr sz="6300">
              <a:solidFill>
                <a:srgbClr val="D8B6A4"/>
              </a:solidFill>
              <a:latin typeface="Gelasio"/>
              <a:ea typeface="Gelasio"/>
              <a:cs typeface="Gelasio"/>
              <a:sym typeface="Gelasio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8550" y="7670724"/>
            <a:ext cx="1751850" cy="55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/>
          <p:nvPr/>
        </p:nvSpPr>
        <p:spPr>
          <a:xfrm>
            <a:off x="793801" y="2245050"/>
            <a:ext cx="72654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D8B6A4"/>
              </a:buClr>
              <a:buSzPts val="4450"/>
              <a:buFont typeface="Gelasio"/>
              <a:buNone/>
            </a:pPr>
            <a:r>
              <a:rPr b="0" i="0" lang="en-US" sz="4650" u="none" cap="none" strike="noStrike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Il Processo di Inserimento</a:t>
            </a:r>
            <a:endParaRPr b="0" i="0" sz="4650" u="none" cap="none" strike="noStrike"/>
          </a:p>
        </p:txBody>
      </p:sp>
      <p:pic>
        <p:nvPicPr>
          <p:cNvPr descr="preencoded.png" id="170" name="Google Shape;17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790" y="3407450"/>
            <a:ext cx="4347567" cy="90725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/>
          <p:cNvSpPr/>
          <p:nvPr/>
        </p:nvSpPr>
        <p:spPr>
          <a:xfrm>
            <a:off x="1020604" y="4541520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2200"/>
              <a:buFont typeface="Gelasio"/>
              <a:buNone/>
            </a:pPr>
            <a:r>
              <a:rPr b="0" i="0" lang="en-US" sz="240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Ritrovo</a:t>
            </a:r>
            <a:endParaRPr b="0" i="0" sz="2400" u="none" cap="none" strike="noStrike"/>
          </a:p>
        </p:txBody>
      </p:sp>
      <p:sp>
        <p:nvSpPr>
          <p:cNvPr id="172" name="Google Shape;172;p22"/>
          <p:cNvSpPr/>
          <p:nvPr/>
        </p:nvSpPr>
        <p:spPr>
          <a:xfrm>
            <a:off x="1020604" y="5031938"/>
            <a:ext cx="3893939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50"/>
              <a:buFont typeface="Gelasio"/>
              <a:buNone/>
            </a:pPr>
            <a:r>
              <a:rPr b="0" i="0" lang="en-US" sz="19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Riunione nel piazzale dopo l'appello.</a:t>
            </a:r>
            <a:endParaRPr b="0" i="0" sz="1950" u="none" cap="none" strike="noStrike"/>
          </a:p>
        </p:txBody>
      </p:sp>
      <p:pic>
        <p:nvPicPr>
          <p:cNvPr descr="preencoded.png" id="173" name="Google Shape;17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1357" y="3407450"/>
            <a:ext cx="4347567" cy="90725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2"/>
          <p:cNvSpPr/>
          <p:nvPr/>
        </p:nvSpPr>
        <p:spPr>
          <a:xfrm>
            <a:off x="5368171" y="4541520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2200"/>
              <a:buFont typeface="Gelasio"/>
              <a:buNone/>
            </a:pPr>
            <a:r>
              <a:rPr b="0" i="0" lang="en-US" sz="240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Raggruppamento</a:t>
            </a:r>
            <a:endParaRPr b="0" i="0" sz="2400" u="none" cap="none" strike="noStrike"/>
          </a:p>
        </p:txBody>
      </p:sp>
      <p:sp>
        <p:nvSpPr>
          <p:cNvPr id="175" name="Google Shape;175;p22"/>
          <p:cNvSpPr/>
          <p:nvPr/>
        </p:nvSpPr>
        <p:spPr>
          <a:xfrm>
            <a:off x="5368171" y="5031938"/>
            <a:ext cx="3893939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50"/>
              <a:buFont typeface="Gelasio"/>
              <a:buNone/>
            </a:pPr>
            <a:r>
              <a:rPr lang="en-US" sz="1950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Suddivisione</a:t>
            </a:r>
            <a:r>
              <a:rPr b="0" i="0" lang="en-US" sz="19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 per classe e accompagnamento dei tutor.</a:t>
            </a:r>
            <a:endParaRPr b="0" i="0" sz="1950" u="none" cap="none" strike="noStrike"/>
          </a:p>
        </p:txBody>
      </p:sp>
      <p:pic>
        <p:nvPicPr>
          <p:cNvPr descr="preencoded.png" id="176" name="Google Shape;17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88924" y="3407450"/>
            <a:ext cx="4347567" cy="90725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/>
          <p:nvPr/>
        </p:nvSpPr>
        <p:spPr>
          <a:xfrm>
            <a:off x="9715738" y="4541520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2200"/>
              <a:buFont typeface="Gelasio"/>
              <a:buNone/>
            </a:pPr>
            <a:r>
              <a:rPr b="0" i="0" lang="en-US" sz="240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Visita Guidata</a:t>
            </a:r>
            <a:endParaRPr b="0" i="0" sz="2400" u="none" cap="none" strike="noStrike"/>
          </a:p>
        </p:txBody>
      </p:sp>
      <p:sp>
        <p:nvSpPr>
          <p:cNvPr id="178" name="Google Shape;178;p22"/>
          <p:cNvSpPr/>
          <p:nvPr/>
        </p:nvSpPr>
        <p:spPr>
          <a:xfrm>
            <a:off x="9715738" y="5031938"/>
            <a:ext cx="3893939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50"/>
              <a:buFont typeface="Gelasio"/>
              <a:buNone/>
            </a:pPr>
            <a:r>
              <a:rPr b="0" i="0" lang="en-US" sz="19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Conoscenza concreta degli spazi scolastici.</a:t>
            </a:r>
            <a:endParaRPr b="0" i="0" sz="1950" u="none" cap="none" strike="noStrike"/>
          </a:p>
        </p:txBody>
      </p:sp>
      <p:pic>
        <p:nvPicPr>
          <p:cNvPr id="179" name="Google Shape;17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78550" y="7670724"/>
            <a:ext cx="1751850" cy="55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/>
          <p:nvPr/>
        </p:nvSpPr>
        <p:spPr>
          <a:xfrm>
            <a:off x="793801" y="1408625"/>
            <a:ext cx="71784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D8B6A4"/>
              </a:buClr>
              <a:buSzPts val="4450"/>
              <a:buFont typeface="Gelasio"/>
              <a:buNone/>
            </a:pPr>
            <a:r>
              <a:rPr b="0" i="0" lang="en-US" sz="4650" u="none" cap="none" strike="noStrike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Regole e Buone Abitudini</a:t>
            </a:r>
            <a:endParaRPr b="0" i="0" sz="4650" u="none" cap="none" strike="noStrike"/>
          </a:p>
        </p:txBody>
      </p:sp>
      <p:sp>
        <p:nvSpPr>
          <p:cNvPr id="186" name="Google Shape;186;p23"/>
          <p:cNvSpPr/>
          <p:nvPr/>
        </p:nvSpPr>
        <p:spPr>
          <a:xfrm>
            <a:off x="793790" y="2571036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50"/>
              <a:buFont typeface="Gelasio"/>
              <a:buNone/>
            </a:pPr>
            <a:r>
              <a:rPr b="0" i="0" lang="en-US" sz="19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Durante la visita, i tutor spiegano le regole basilari per una convivenza serena.</a:t>
            </a:r>
            <a:endParaRPr b="0" i="0" sz="1950" u="none" cap="none" strike="noStrike"/>
          </a:p>
        </p:txBody>
      </p:sp>
      <p:pic>
        <p:nvPicPr>
          <p:cNvPr descr="preencoded.png" id="187" name="Google Shape;18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3739" y="3335060"/>
            <a:ext cx="3980736" cy="2721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88" name="Google Shape;18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5926" y="3335060"/>
            <a:ext cx="3980736" cy="272188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3"/>
          <p:cNvSpPr/>
          <p:nvPr/>
        </p:nvSpPr>
        <p:spPr>
          <a:xfrm>
            <a:off x="793790" y="6458069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50"/>
              <a:buFont typeface="Gelasio"/>
              <a:buNone/>
            </a:pPr>
            <a:r>
              <a:rPr b="0" i="0" lang="en-US" sz="19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Sottolineare i comportamenti corretti e le buone abitudini da adottare nell'istituto.</a:t>
            </a:r>
            <a:endParaRPr b="0" i="0" sz="1950" u="none" cap="none" strike="noStrike"/>
          </a:p>
        </p:txBody>
      </p:sp>
      <p:pic>
        <p:nvPicPr>
          <p:cNvPr id="190" name="Google Shape;19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78550" y="7670724"/>
            <a:ext cx="1751850" cy="55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/>
          <p:nvPr/>
        </p:nvSpPr>
        <p:spPr>
          <a:xfrm>
            <a:off x="717700" y="550225"/>
            <a:ext cx="13187400" cy="68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650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Una scuola bulli-free</a:t>
            </a:r>
            <a:endParaRPr sz="4650">
              <a:solidFill>
                <a:srgbClr val="D8B6A4"/>
              </a:solidFill>
              <a:latin typeface="Gelasio"/>
              <a:ea typeface="Gelasio"/>
              <a:cs typeface="Gelasio"/>
              <a:sym typeface="Gelas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(Prassi UNI/PdR 42:2018)</a:t>
            </a:r>
            <a:endParaRPr sz="3800">
              <a:solidFill>
                <a:srgbClr val="D8B6A4"/>
              </a:solidFill>
              <a:latin typeface="Gelasio"/>
              <a:ea typeface="Gelasio"/>
              <a:cs typeface="Gelasio"/>
              <a:sym typeface="Gelas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800">
              <a:solidFill>
                <a:srgbClr val="D8B6A4"/>
              </a:solidFill>
              <a:latin typeface="Gelasio"/>
              <a:ea typeface="Gelasio"/>
              <a:cs typeface="Gelasio"/>
              <a:sym typeface="Gelas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INTERVENTI NELLE CLASSI PRIME SU BULLISMO E CYBERBULLISMO</a:t>
            </a:r>
            <a:endParaRPr sz="2500">
              <a:solidFill>
                <a:srgbClr val="D8B6A4"/>
              </a:solidFill>
              <a:latin typeface="Gelasio"/>
              <a:ea typeface="Gelasio"/>
              <a:cs typeface="Gelasio"/>
              <a:sym typeface="Gelas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IL BENESSERE A SCUOLA PARTE DALLE BUONE RELAZIONI</a:t>
            </a:r>
            <a:endParaRPr sz="2500">
              <a:solidFill>
                <a:srgbClr val="D8B6A4"/>
              </a:solidFill>
              <a:latin typeface="Gelasio"/>
              <a:ea typeface="Gelasio"/>
              <a:cs typeface="Gelasio"/>
              <a:sym typeface="Gelas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C9C2C0"/>
              </a:solidFill>
              <a:latin typeface="Gelasio"/>
              <a:ea typeface="Gelasio"/>
              <a:cs typeface="Gelasio"/>
              <a:sym typeface="Gelasio"/>
            </a:endParaRPr>
          </a:p>
          <a:p>
            <a:pPr indent="-352425" lvl="0" marL="457200" rtl="0" algn="l"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950"/>
              <a:buFont typeface="Gelasio"/>
              <a:buChar char="●"/>
            </a:pPr>
            <a:r>
              <a:rPr lang="en-US" sz="1950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La nostra scuola è certificata “Scuola </a:t>
            </a:r>
            <a:r>
              <a:rPr lang="en-US" sz="1950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Antibullismo</a:t>
            </a:r>
            <a:r>
              <a:rPr lang="en-US" sz="1950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” da 3 anni</a:t>
            </a:r>
            <a:br>
              <a:rPr lang="en-US" sz="1950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</a:br>
            <a:endParaRPr sz="1950">
              <a:solidFill>
                <a:srgbClr val="C9C2C0"/>
              </a:solidFill>
              <a:latin typeface="Gelasio"/>
              <a:ea typeface="Gelasio"/>
              <a:cs typeface="Gelasio"/>
              <a:sym typeface="Gelasio"/>
            </a:endParaRPr>
          </a:p>
          <a:p>
            <a:pPr indent="-352425" lvl="0" marL="457200" rtl="0" algn="l"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950"/>
              <a:buFont typeface="Gelasio"/>
              <a:buChar char="●"/>
            </a:pPr>
            <a:r>
              <a:rPr lang="en-US" sz="1950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Intervento dei peer leader nelle classi prime</a:t>
            </a:r>
            <a:br>
              <a:rPr lang="en-US" sz="1950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</a:br>
            <a:endParaRPr sz="1950">
              <a:solidFill>
                <a:srgbClr val="C9C2C0"/>
              </a:solidFill>
              <a:latin typeface="Gelasio"/>
              <a:ea typeface="Gelasio"/>
              <a:cs typeface="Gelasio"/>
              <a:sym typeface="Gelasio"/>
            </a:endParaRPr>
          </a:p>
          <a:p>
            <a:pPr indent="-352425" lvl="1" marL="914400" rtl="0" algn="l"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950"/>
              <a:buFont typeface="Gelasio"/>
              <a:buChar char="○"/>
            </a:pPr>
            <a:r>
              <a:rPr lang="en-US" sz="1950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Presentazione dell’area dedicata sul sito della scuola</a:t>
            </a:r>
            <a:br>
              <a:rPr lang="en-US" sz="1950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</a:br>
            <a:endParaRPr sz="1950">
              <a:solidFill>
                <a:srgbClr val="C9C2C0"/>
              </a:solidFill>
              <a:latin typeface="Gelasio"/>
              <a:ea typeface="Gelasio"/>
              <a:cs typeface="Gelasio"/>
              <a:sym typeface="Gelasio"/>
            </a:endParaRPr>
          </a:p>
          <a:p>
            <a:pPr indent="-352425" lvl="1" marL="914400" rtl="0" algn="l"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950"/>
              <a:buFont typeface="Gelasio"/>
              <a:buChar char="○"/>
            </a:pPr>
            <a:r>
              <a:rPr lang="en-US" sz="1950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Spiegazione del regolamento anti-bullismo</a:t>
            </a:r>
            <a:br>
              <a:rPr lang="en-US" sz="1950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</a:br>
            <a:endParaRPr sz="1950">
              <a:solidFill>
                <a:srgbClr val="C9C2C0"/>
              </a:solidFill>
              <a:latin typeface="Gelasio"/>
              <a:ea typeface="Gelasio"/>
              <a:cs typeface="Gelasio"/>
              <a:sym typeface="Gelasio"/>
            </a:endParaRPr>
          </a:p>
          <a:p>
            <a:pPr indent="-352425" lvl="1" marL="914400" rtl="0" algn="l"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950"/>
              <a:buFont typeface="Gelasio"/>
              <a:buChar char="○"/>
            </a:pPr>
            <a:r>
              <a:rPr lang="en-US" sz="1950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Condivisione delle pratiche di prevenzione</a:t>
            </a:r>
            <a:br>
              <a:rPr lang="en-US" sz="1950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</a:br>
            <a:endParaRPr sz="1950">
              <a:solidFill>
                <a:srgbClr val="C9C2C0"/>
              </a:solidFill>
              <a:latin typeface="Gelasio"/>
              <a:ea typeface="Gelasio"/>
              <a:cs typeface="Gelasio"/>
              <a:sym typeface="Gelasi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800"/>
              <a:buFont typeface="Gelasio"/>
              <a:buChar char="●"/>
            </a:pPr>
            <a:r>
              <a:rPr lang="en-US" sz="1950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Messaggio centrale: il benessere nasce dal rispetto e dalle relazioni positive</a:t>
            </a:r>
            <a:br>
              <a:rPr lang="en-US" sz="1800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</a:br>
            <a:endParaRPr sz="1800">
              <a:solidFill>
                <a:srgbClr val="C9C2C0"/>
              </a:solidFill>
              <a:latin typeface="Gelasio"/>
              <a:ea typeface="Gelasio"/>
              <a:cs typeface="Gelasio"/>
              <a:sym typeface="Gelas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500">
              <a:solidFill>
                <a:srgbClr val="D8B6A4"/>
              </a:solidFill>
              <a:latin typeface="Gelasio"/>
              <a:ea typeface="Gelasio"/>
              <a:cs typeface="Gelasio"/>
              <a:sym typeface="Gelas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D8B6A4"/>
              </a:solidFill>
              <a:latin typeface="Gelasio"/>
              <a:ea typeface="Gelasio"/>
              <a:cs typeface="Gelasio"/>
              <a:sym typeface="Gelasio"/>
            </a:endParaRPr>
          </a:p>
        </p:txBody>
      </p:sp>
      <p:pic>
        <p:nvPicPr>
          <p:cNvPr id="197" name="Google Shape;19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8550" y="7670724"/>
            <a:ext cx="1751850" cy="55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/>
          <p:nvPr/>
        </p:nvSpPr>
        <p:spPr>
          <a:xfrm>
            <a:off x="793801" y="2549125"/>
            <a:ext cx="86919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D8B6A4"/>
              </a:buClr>
              <a:buSzPts val="4450"/>
              <a:buFont typeface="Gelasio"/>
              <a:buNone/>
            </a:pPr>
            <a:r>
              <a:rPr b="0" i="0" lang="en-US" sz="4650" u="none" cap="none" strike="noStrike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Attività di Conoscenza Reciproca</a:t>
            </a:r>
            <a:endParaRPr b="0" i="0" sz="4650" u="none" cap="none" strike="noStrike"/>
          </a:p>
        </p:txBody>
      </p:sp>
      <p:sp>
        <p:nvSpPr>
          <p:cNvPr id="204" name="Google Shape;204;p25"/>
          <p:cNvSpPr/>
          <p:nvPr/>
        </p:nvSpPr>
        <p:spPr>
          <a:xfrm>
            <a:off x="793790" y="3711535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50"/>
              <a:buFont typeface="Gelasio"/>
              <a:buNone/>
            </a:pPr>
            <a:r>
              <a:rPr b="0" i="0" lang="en-US" sz="19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I peer tutor dedicano un'ora specifica per favorire l'interazione tra le prime classi.</a:t>
            </a:r>
            <a:endParaRPr b="0" i="0" sz="1950" u="none" cap="none" strike="noStrike"/>
          </a:p>
        </p:txBody>
      </p:sp>
      <p:pic>
        <p:nvPicPr>
          <p:cNvPr descr="preencoded.png" id="205" name="Google Shape;20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790" y="4329589"/>
            <a:ext cx="566976" cy="56697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5"/>
          <p:cNvSpPr/>
          <p:nvPr/>
        </p:nvSpPr>
        <p:spPr>
          <a:xfrm>
            <a:off x="1644250" y="4464250"/>
            <a:ext cx="32607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2200"/>
              <a:buFont typeface="Gelasio"/>
              <a:buNone/>
            </a:pPr>
            <a:r>
              <a:rPr b="0" i="0" lang="en-US" sz="240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Giochi e Conversazioni</a:t>
            </a:r>
            <a:endParaRPr b="0" i="0" sz="2400" u="none" cap="none" strike="noStrike"/>
          </a:p>
        </p:txBody>
      </p:sp>
      <p:sp>
        <p:nvSpPr>
          <p:cNvPr id="207" name="Google Shape;207;p25"/>
          <p:cNvSpPr/>
          <p:nvPr/>
        </p:nvSpPr>
        <p:spPr>
          <a:xfrm>
            <a:off x="1644253" y="4954667"/>
            <a:ext cx="3308152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50"/>
              <a:buFont typeface="Gelasio"/>
              <a:buNone/>
            </a:pPr>
            <a:r>
              <a:rPr b="0" i="0" lang="en-US" sz="19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Rompere il ghiaccio in un contesto informale.</a:t>
            </a:r>
            <a:endParaRPr b="0" i="0" sz="1950" u="none" cap="none" strike="noStrike"/>
          </a:p>
        </p:txBody>
      </p:sp>
      <p:pic>
        <p:nvPicPr>
          <p:cNvPr descr="preencoded.png" id="208" name="Google Shape;20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5893" y="4329589"/>
            <a:ext cx="566976" cy="56697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5"/>
          <p:cNvSpPr/>
          <p:nvPr/>
        </p:nvSpPr>
        <p:spPr>
          <a:xfrm>
            <a:off x="6086356" y="4464248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2200"/>
              <a:buFont typeface="Gelasio"/>
              <a:buNone/>
            </a:pPr>
            <a:r>
              <a:rPr b="0" i="0" lang="en-US" sz="240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Lavori di Gruppo</a:t>
            </a:r>
            <a:endParaRPr b="0" i="0" sz="2400" u="none" cap="none" strike="noStrike"/>
          </a:p>
        </p:txBody>
      </p:sp>
      <p:sp>
        <p:nvSpPr>
          <p:cNvPr id="210" name="Google Shape;210;p25"/>
          <p:cNvSpPr/>
          <p:nvPr/>
        </p:nvSpPr>
        <p:spPr>
          <a:xfrm>
            <a:off x="6086356" y="4954667"/>
            <a:ext cx="3308152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50"/>
              <a:buFont typeface="Gelasio"/>
              <a:buNone/>
            </a:pPr>
            <a:r>
              <a:rPr b="0" i="0" lang="en-US" sz="19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Favorire la collaborazione e il confronto costruttivo.</a:t>
            </a:r>
            <a:endParaRPr b="0" i="0" sz="1950" u="none" cap="none" strike="noStrike"/>
          </a:p>
        </p:txBody>
      </p:sp>
      <p:pic>
        <p:nvPicPr>
          <p:cNvPr descr="preencoded.png" id="211" name="Google Shape;21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7995" y="4329589"/>
            <a:ext cx="566976" cy="56697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5"/>
          <p:cNvSpPr/>
          <p:nvPr/>
        </p:nvSpPr>
        <p:spPr>
          <a:xfrm>
            <a:off x="10528459" y="4464248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2200"/>
              <a:buFont typeface="Gelasio"/>
              <a:buNone/>
            </a:pPr>
            <a:r>
              <a:rPr b="0" i="0" lang="en-US" sz="240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Individuare Criticità</a:t>
            </a:r>
            <a:endParaRPr b="0" i="0" sz="2400" u="none" cap="none" strike="noStrike"/>
          </a:p>
        </p:txBody>
      </p:sp>
      <p:sp>
        <p:nvSpPr>
          <p:cNvPr id="213" name="Google Shape;213;p25"/>
          <p:cNvSpPr/>
          <p:nvPr/>
        </p:nvSpPr>
        <p:spPr>
          <a:xfrm>
            <a:off x="10528459" y="4954667"/>
            <a:ext cx="3308152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50"/>
              <a:buFont typeface="Gelasio"/>
              <a:buNone/>
            </a:pPr>
            <a:r>
              <a:rPr b="0" i="0" lang="en-US" sz="19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Affrontare insieme eventuali difficoltà iniziali.</a:t>
            </a:r>
            <a:endParaRPr b="0" i="0" sz="1950" u="none" cap="none" strike="noStrike"/>
          </a:p>
        </p:txBody>
      </p:sp>
      <p:pic>
        <p:nvPicPr>
          <p:cNvPr id="214" name="Google Shape;21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78550" y="7670724"/>
            <a:ext cx="1751850" cy="55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>
            <a:off x="765450" y="601375"/>
            <a:ext cx="10218600" cy="6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418"/>
              </a:lnSpc>
              <a:spcBef>
                <a:spcPts val="0"/>
              </a:spcBef>
              <a:spcAft>
                <a:spcPts val="0"/>
              </a:spcAft>
              <a:buClr>
                <a:srgbClr val="D8B6A4"/>
              </a:buClr>
              <a:buSzPts val="4300"/>
              <a:buFont typeface="Gelasio"/>
              <a:buNone/>
            </a:pPr>
            <a:r>
              <a:rPr b="0" i="0" lang="en-US" sz="4650" u="none" cap="none" strike="noStrike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L'Accoglienza: Un Percorso di Crescita</a:t>
            </a:r>
            <a:endParaRPr b="0" i="0" sz="4650" u="none" cap="none" strike="noStrike"/>
          </a:p>
        </p:txBody>
      </p:sp>
      <p:sp>
        <p:nvSpPr>
          <p:cNvPr id="221" name="Google Shape;221;p26"/>
          <p:cNvSpPr/>
          <p:nvPr/>
        </p:nvSpPr>
        <p:spPr>
          <a:xfrm>
            <a:off x="765453" y="1722358"/>
            <a:ext cx="13099494" cy="349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00"/>
              <a:buFont typeface="Gelasio"/>
              <a:buNone/>
            </a:pPr>
            <a:r>
              <a:rPr b="0" i="0" lang="en-US" sz="200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Non è solo una giornata introduttiva, ma un vero e proprio percorso di inserimento.</a:t>
            </a:r>
            <a:endParaRPr b="0" i="0" sz="2000" u="none" cap="none" strike="noStrike"/>
          </a:p>
        </p:txBody>
      </p:sp>
      <p:pic>
        <p:nvPicPr>
          <p:cNvPr descr="preencoded.png" id="222" name="Google Shape;22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941" y="2318266"/>
            <a:ext cx="12522518" cy="490918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6"/>
          <p:cNvSpPr/>
          <p:nvPr/>
        </p:nvSpPr>
        <p:spPr>
          <a:xfrm>
            <a:off x="1353688" y="2559023"/>
            <a:ext cx="2292373" cy="3684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D8B6A4"/>
              </a:buClr>
              <a:buSzPts val="1350"/>
              <a:buFont typeface="Gelasio"/>
              <a:buNone/>
            </a:pPr>
            <a:r>
              <a:rPr b="0" i="0" lang="en-US" sz="3050" u="none" cap="none" strike="noStrike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Accoglienza</a:t>
            </a:r>
            <a:endParaRPr b="0" i="0" sz="3050" u="none" cap="none" strike="noStrike"/>
          </a:p>
        </p:txBody>
      </p:sp>
      <p:sp>
        <p:nvSpPr>
          <p:cNvPr id="224" name="Google Shape;224;p26"/>
          <p:cNvSpPr/>
          <p:nvPr/>
        </p:nvSpPr>
        <p:spPr>
          <a:xfrm>
            <a:off x="10984111" y="2559023"/>
            <a:ext cx="2292374" cy="3684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D8B6A4"/>
              </a:buClr>
              <a:buSzPts val="1350"/>
              <a:buFont typeface="Gelasio"/>
              <a:buNone/>
            </a:pPr>
            <a:r>
              <a:rPr b="0" i="0" lang="en-US" sz="3050" u="none" cap="none" strike="noStrike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Inserimento</a:t>
            </a:r>
            <a:endParaRPr b="0" i="0" sz="3050" u="none" cap="none" strike="noStrike"/>
          </a:p>
        </p:txBody>
      </p:sp>
      <p:sp>
        <p:nvSpPr>
          <p:cNvPr id="225" name="Google Shape;225;p26"/>
          <p:cNvSpPr/>
          <p:nvPr/>
        </p:nvSpPr>
        <p:spPr>
          <a:xfrm>
            <a:off x="10984111" y="6249743"/>
            <a:ext cx="2292374" cy="7368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D8B6A4"/>
              </a:buClr>
              <a:buSzPts val="1350"/>
              <a:buFont typeface="Gelasio"/>
              <a:buNone/>
            </a:pPr>
            <a:r>
              <a:rPr b="0" i="0" lang="en-US" sz="3050" u="none" cap="none" strike="noStrike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Crescita Collettiva</a:t>
            </a:r>
            <a:endParaRPr b="0" i="0" sz="3050" u="none" cap="none" strike="noStrike"/>
          </a:p>
        </p:txBody>
      </p:sp>
      <p:sp>
        <p:nvSpPr>
          <p:cNvPr id="226" name="Google Shape;226;p26"/>
          <p:cNvSpPr/>
          <p:nvPr/>
        </p:nvSpPr>
        <p:spPr>
          <a:xfrm>
            <a:off x="1353688" y="6249743"/>
            <a:ext cx="2292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D8B6A4"/>
              </a:buClr>
              <a:buSzPts val="1350"/>
              <a:buFont typeface="Gelasio"/>
              <a:buNone/>
            </a:pPr>
            <a:r>
              <a:rPr b="0" i="0" lang="en-US" sz="3050" u="none" cap="none" strike="noStrike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Ritorno al Percorso</a:t>
            </a:r>
            <a:endParaRPr b="0" i="0" sz="3050" u="none" cap="none" strike="noStrike"/>
          </a:p>
        </p:txBody>
      </p:sp>
      <p:sp>
        <p:nvSpPr>
          <p:cNvPr id="227" name="Google Shape;227;p26"/>
          <p:cNvSpPr/>
          <p:nvPr/>
        </p:nvSpPr>
        <p:spPr>
          <a:xfrm>
            <a:off x="765453" y="7473434"/>
            <a:ext cx="13099494" cy="349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00"/>
              <a:buFont typeface="Gelasio"/>
              <a:buNone/>
            </a:pPr>
            <a:r>
              <a:rPr b="0" i="0" lang="en-US" sz="200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Ogni ragazzo si sente accolto, valorizzato e parte attiva della vita scolastica.</a:t>
            </a:r>
            <a:endParaRPr b="0" i="0" sz="2000" u="none" cap="none" strike="noStrike"/>
          </a:p>
        </p:txBody>
      </p:sp>
      <p:pic>
        <p:nvPicPr>
          <p:cNvPr id="228" name="Google Shape;22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78550" y="7670724"/>
            <a:ext cx="1751850" cy="55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8550" y="7670724"/>
            <a:ext cx="1751850" cy="55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7"/>
          <p:cNvSpPr txBox="1"/>
          <p:nvPr/>
        </p:nvSpPr>
        <p:spPr>
          <a:xfrm>
            <a:off x="3130804" y="3203550"/>
            <a:ext cx="8368800" cy="1822500"/>
          </a:xfrm>
          <a:prstGeom prst="rect">
            <a:avLst/>
          </a:prstGeom>
          <a:noFill/>
          <a:ln cap="flat" cmpd="sng" w="76200">
            <a:solidFill>
              <a:srgbClr val="D8B6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5550" lIns="55550" spcFirstLastPara="1" rIns="55550" wrap="square" tIns="55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u="sng">
                <a:solidFill>
                  <a:schemeClr val="hlink"/>
                </a:solidFill>
                <a:hlinkClick r:id="rId4"/>
              </a:rPr>
              <a:t>Apri il link</a:t>
            </a:r>
            <a:endParaRPr sz="7200" u="sng">
              <a:solidFill>
                <a:schemeClr val="hlink"/>
              </a:solidFill>
              <a:hlinkClick r:id="rId5"/>
            </a:endParaRPr>
          </a:p>
        </p:txBody>
      </p:sp>
      <p:sp>
        <p:nvSpPr>
          <p:cNvPr id="236" name="Google Shape;236;p27"/>
          <p:cNvSpPr txBox="1"/>
          <p:nvPr/>
        </p:nvSpPr>
        <p:spPr>
          <a:xfrm>
            <a:off x="3557100" y="685500"/>
            <a:ext cx="7516200" cy="19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50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VIDEO:</a:t>
            </a:r>
            <a:endParaRPr sz="4650">
              <a:solidFill>
                <a:srgbClr val="D8B6A4"/>
              </a:solidFill>
              <a:latin typeface="Gelasio"/>
              <a:ea typeface="Gelasio"/>
              <a:cs typeface="Gelasio"/>
              <a:sym typeface="Gelasi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50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I peer leader negli anni</a:t>
            </a:r>
            <a:endParaRPr sz="4650">
              <a:solidFill>
                <a:srgbClr val="D8B6A4"/>
              </a:solidFill>
              <a:latin typeface="Gelasio"/>
              <a:ea typeface="Gelasio"/>
              <a:cs typeface="Gelasio"/>
              <a:sym typeface="Gelasi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1687200" y="2093250"/>
            <a:ext cx="11256000" cy="40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Liberi da.. ogni forma di dipendenza </a:t>
            </a:r>
            <a:endParaRPr sz="5100">
              <a:solidFill>
                <a:srgbClr val="D8B6A4"/>
              </a:solidFill>
              <a:latin typeface="Gelasio"/>
              <a:ea typeface="Gelasio"/>
              <a:cs typeface="Gelasio"/>
              <a:sym typeface="Gelas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>
              <a:solidFill>
                <a:srgbClr val="D8B6A4"/>
              </a:solidFill>
              <a:latin typeface="Gelasio"/>
              <a:ea typeface="Gelasio"/>
              <a:cs typeface="Gelasio"/>
              <a:sym typeface="Gelas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>
              <a:solidFill>
                <a:srgbClr val="D8B6A4"/>
              </a:solidFill>
              <a:latin typeface="Gelasio"/>
              <a:ea typeface="Gelasio"/>
              <a:cs typeface="Gelasio"/>
              <a:sym typeface="Gelas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Liberi per.. accogliere, accompagnare, </a:t>
            </a:r>
            <a:r>
              <a:rPr lang="en-US" sz="5100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costruire</a:t>
            </a:r>
            <a:r>
              <a:rPr lang="en-US" sz="5100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 sani stili di vita</a:t>
            </a:r>
            <a:endParaRPr sz="5100">
              <a:solidFill>
                <a:srgbClr val="D8B6A4"/>
              </a:solidFill>
              <a:latin typeface="Gelasio"/>
              <a:ea typeface="Gelasio"/>
              <a:cs typeface="Gelasio"/>
              <a:sym typeface="Gelasio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8550" y="7670724"/>
            <a:ext cx="1751850" cy="55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0" l="39101" r="39103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/>
          <p:nvPr/>
        </p:nvSpPr>
        <p:spPr>
          <a:xfrm>
            <a:off x="793790" y="2872978"/>
            <a:ext cx="7556421" cy="1417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D8B6A4"/>
              </a:buClr>
              <a:buSzPts val="4450"/>
              <a:buFont typeface="Gelasio"/>
              <a:buNone/>
            </a:pPr>
            <a:r>
              <a:rPr b="0" i="0" lang="en-US" sz="4650" u="none" cap="none" strike="noStrike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Accoglienza: Il Primo Giorno di Scuola</a:t>
            </a:r>
            <a:endParaRPr b="0" i="0" sz="4650" u="none" cap="none" strike="noStrike"/>
          </a:p>
        </p:txBody>
      </p:sp>
      <p:sp>
        <p:nvSpPr>
          <p:cNvPr id="72" name="Google Shape;72;p15"/>
          <p:cNvSpPr/>
          <p:nvPr/>
        </p:nvSpPr>
        <p:spPr>
          <a:xfrm>
            <a:off x="793790" y="4630698"/>
            <a:ext cx="7556421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50"/>
              <a:buFont typeface="Gelasio"/>
              <a:buNone/>
            </a:pPr>
            <a:r>
              <a:rPr b="0" i="0" lang="en-US" sz="19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Il primo giorno non deve essere temuto, ma vissuto come un'occasione positiva di conoscenza, incontro e scoperta.</a:t>
            </a:r>
            <a:endParaRPr b="0" i="0" sz="1950" u="none" cap="none" strike="noStrik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8550" y="7670724"/>
            <a:ext cx="1751850" cy="5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 title="1ECPA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7650" y="0"/>
            <a:ext cx="14738051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/>
          <p:nvPr/>
        </p:nvSpPr>
        <p:spPr>
          <a:xfrm>
            <a:off x="793800" y="1259676"/>
            <a:ext cx="125124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D8B6A4"/>
              </a:buClr>
              <a:buSzPts val="4450"/>
              <a:buFont typeface="Gelasio"/>
              <a:buNone/>
            </a:pPr>
            <a:r>
              <a:rPr b="0" i="0" lang="en-US" sz="4650" u="none" cap="none" strike="noStrike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Obiettivo: Trasformare l'Ansia in Ricordo Positivo</a:t>
            </a:r>
            <a:endParaRPr b="0" i="0" sz="4650" u="none" cap="none" strike="noStrike"/>
          </a:p>
        </p:txBody>
      </p:sp>
      <p:sp>
        <p:nvSpPr>
          <p:cNvPr id="86" name="Google Shape;86;p17"/>
          <p:cNvSpPr/>
          <p:nvPr/>
        </p:nvSpPr>
        <p:spPr>
          <a:xfrm>
            <a:off x="793790" y="3407450"/>
            <a:ext cx="4196358" cy="2577108"/>
          </a:xfrm>
          <a:prstGeom prst="roundRect">
            <a:avLst>
              <a:gd fmla="val 1320" name="adj"/>
            </a:avLst>
          </a:prstGeom>
          <a:solidFill>
            <a:srgbClr val="3734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7"/>
          <p:cNvSpPr/>
          <p:nvPr/>
        </p:nvSpPr>
        <p:spPr>
          <a:xfrm>
            <a:off x="1020604" y="3634264"/>
            <a:ext cx="680442" cy="680442"/>
          </a:xfrm>
          <a:prstGeom prst="roundRect">
            <a:avLst>
              <a:gd fmla="val 13436980" name="adj"/>
            </a:avLst>
          </a:prstGeom>
          <a:solidFill>
            <a:srgbClr val="C49F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88" name="Google Shape;8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7770" y="3821311"/>
            <a:ext cx="306110" cy="30611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/>
          <p:nvPr/>
        </p:nvSpPr>
        <p:spPr>
          <a:xfrm>
            <a:off x="1020604" y="4541520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2200"/>
              <a:buFont typeface="Gelasio"/>
              <a:buNone/>
            </a:pPr>
            <a:r>
              <a:rPr b="0" i="0" lang="en-US" sz="230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Emozione e Curiosità</a:t>
            </a:r>
            <a:endParaRPr b="0" i="0" sz="2300" u="none" cap="none" strike="noStrike"/>
          </a:p>
        </p:txBody>
      </p:sp>
      <p:sp>
        <p:nvSpPr>
          <p:cNvPr id="90" name="Google Shape;90;p17"/>
          <p:cNvSpPr/>
          <p:nvPr/>
        </p:nvSpPr>
        <p:spPr>
          <a:xfrm>
            <a:off x="1020604" y="5031938"/>
            <a:ext cx="3742730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50"/>
              <a:buFont typeface="Gelasio"/>
              <a:buNone/>
            </a:pPr>
            <a:r>
              <a:rPr b="0" i="0" lang="en-US" sz="19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Trasformare l'ansia iniziale in un'esperienza significativa.</a:t>
            </a:r>
            <a:endParaRPr b="0" i="0" sz="1950" u="none" cap="none" strike="noStrike"/>
          </a:p>
        </p:txBody>
      </p:sp>
      <p:sp>
        <p:nvSpPr>
          <p:cNvPr id="91" name="Google Shape;91;p17"/>
          <p:cNvSpPr/>
          <p:nvPr/>
        </p:nvSpPr>
        <p:spPr>
          <a:xfrm>
            <a:off x="5216962" y="3407450"/>
            <a:ext cx="4196358" cy="2577108"/>
          </a:xfrm>
          <a:prstGeom prst="roundRect">
            <a:avLst>
              <a:gd fmla="val 1320" name="adj"/>
            </a:avLst>
          </a:prstGeom>
          <a:solidFill>
            <a:srgbClr val="3734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7"/>
          <p:cNvSpPr/>
          <p:nvPr/>
        </p:nvSpPr>
        <p:spPr>
          <a:xfrm>
            <a:off x="5443776" y="3634264"/>
            <a:ext cx="680442" cy="680442"/>
          </a:xfrm>
          <a:prstGeom prst="roundRect">
            <a:avLst>
              <a:gd fmla="val 13436980" name="adj"/>
            </a:avLst>
          </a:prstGeom>
          <a:solidFill>
            <a:srgbClr val="C49F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93" name="Google Shape;9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30942" y="3821311"/>
            <a:ext cx="306110" cy="30611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/>
          <p:nvPr/>
        </p:nvSpPr>
        <p:spPr>
          <a:xfrm>
            <a:off x="5443776" y="4541520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2200"/>
              <a:buFont typeface="Gelasio"/>
              <a:buNone/>
            </a:pPr>
            <a:r>
              <a:rPr b="0" i="0" lang="en-US" sz="230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Ricordo Piacevole</a:t>
            </a:r>
            <a:endParaRPr b="0" i="0" sz="2300" u="none" cap="none" strike="noStrike"/>
          </a:p>
        </p:txBody>
      </p:sp>
      <p:sp>
        <p:nvSpPr>
          <p:cNvPr id="95" name="Google Shape;95;p17"/>
          <p:cNvSpPr/>
          <p:nvPr/>
        </p:nvSpPr>
        <p:spPr>
          <a:xfrm>
            <a:off x="5443776" y="5031938"/>
            <a:ext cx="3742730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50"/>
              <a:buFont typeface="Gelasio"/>
              <a:buNone/>
            </a:pPr>
            <a:r>
              <a:rPr b="0" i="0" lang="en-US" sz="19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Creare un ricordo positivo del percorso scolastico.</a:t>
            </a:r>
            <a:endParaRPr b="0" i="0" sz="1950" u="none" cap="none" strike="noStrike"/>
          </a:p>
        </p:txBody>
      </p:sp>
      <p:sp>
        <p:nvSpPr>
          <p:cNvPr id="96" name="Google Shape;96;p17"/>
          <p:cNvSpPr/>
          <p:nvPr/>
        </p:nvSpPr>
        <p:spPr>
          <a:xfrm>
            <a:off x="9640133" y="3407450"/>
            <a:ext cx="4196358" cy="2577108"/>
          </a:xfrm>
          <a:prstGeom prst="roundRect">
            <a:avLst>
              <a:gd fmla="val 1320" name="adj"/>
            </a:avLst>
          </a:prstGeom>
          <a:solidFill>
            <a:srgbClr val="3734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7"/>
          <p:cNvSpPr/>
          <p:nvPr/>
        </p:nvSpPr>
        <p:spPr>
          <a:xfrm>
            <a:off x="9866948" y="3634264"/>
            <a:ext cx="680442" cy="680442"/>
          </a:xfrm>
          <a:prstGeom prst="roundRect">
            <a:avLst>
              <a:gd fmla="val 13436980" name="adj"/>
            </a:avLst>
          </a:prstGeom>
          <a:solidFill>
            <a:srgbClr val="C49F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98" name="Google Shape;9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54114" y="3821311"/>
            <a:ext cx="306110" cy="30611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/>
          <p:nvPr/>
        </p:nvSpPr>
        <p:spPr>
          <a:xfrm>
            <a:off x="9866948" y="4541520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2200"/>
              <a:buFont typeface="Gelasio"/>
              <a:buNone/>
            </a:pPr>
            <a:r>
              <a:rPr b="0" i="0" lang="en-US" sz="230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Futuro Sereno</a:t>
            </a:r>
            <a:endParaRPr b="0" i="0" sz="2300" u="none" cap="none" strike="noStrike"/>
          </a:p>
        </p:txBody>
      </p:sp>
      <p:sp>
        <p:nvSpPr>
          <p:cNvPr id="100" name="Google Shape;100;p17"/>
          <p:cNvSpPr/>
          <p:nvPr/>
        </p:nvSpPr>
        <p:spPr>
          <a:xfrm>
            <a:off x="9866948" y="5031938"/>
            <a:ext cx="3742730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50"/>
              <a:buFont typeface="Gelasio"/>
              <a:buNone/>
            </a:pPr>
            <a:r>
              <a:rPr b="0" i="0" lang="en-US" sz="19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Porre le basi per un anno scolastico di successo.</a:t>
            </a:r>
            <a:endParaRPr b="0" i="0" sz="1950" u="none" cap="none" strike="noStrike"/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61150" y="7665175"/>
            <a:ext cx="1769250" cy="56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/>
          <p:nvPr/>
        </p:nvSpPr>
        <p:spPr>
          <a:xfrm>
            <a:off x="793800" y="892600"/>
            <a:ext cx="76827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D8B6A4"/>
              </a:buClr>
              <a:buSzPts val="4450"/>
              <a:buFont typeface="Gelasio"/>
              <a:buNone/>
            </a:pPr>
            <a:r>
              <a:rPr b="0" i="0" lang="en-US" sz="4650" u="none" cap="none" strike="noStrike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Sentirsi Parte della Comunità</a:t>
            </a:r>
            <a:endParaRPr b="0" i="0" sz="4650" u="none" cap="none" strike="noStrike"/>
          </a:p>
        </p:txBody>
      </p:sp>
      <p:sp>
        <p:nvSpPr>
          <p:cNvPr id="108" name="Google Shape;108;p18"/>
          <p:cNvSpPr/>
          <p:nvPr/>
        </p:nvSpPr>
        <p:spPr>
          <a:xfrm>
            <a:off x="793790" y="2145625"/>
            <a:ext cx="7604284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50"/>
              <a:buFont typeface="Gelasio"/>
              <a:buNone/>
            </a:pPr>
            <a:r>
              <a:rPr b="0" i="0" lang="en-US" sz="20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È fondamentale che i ragazzi non si sentano spaesati o esclusi,</a:t>
            </a:r>
            <a:endParaRPr b="0" i="0" sz="2050" u="none" cap="none" strike="noStrike">
              <a:solidFill>
                <a:srgbClr val="C9C2C0"/>
              </a:solidFill>
              <a:latin typeface="Gelasio"/>
              <a:ea typeface="Gelasio"/>
              <a:cs typeface="Gelasio"/>
              <a:sym typeface="Gelasio"/>
            </a:endParaRPr>
          </a:p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50"/>
              <a:buFont typeface="Gelasio"/>
              <a:buNone/>
            </a:pPr>
            <a:r>
              <a:rPr b="0" i="0" lang="en-US" sz="20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 ma parte di una comunità accogliente e attenta ai loro bisogni.</a:t>
            </a:r>
            <a:endParaRPr b="0" i="0" sz="2050" u="none" cap="none" strike="noStrike"/>
          </a:p>
        </p:txBody>
      </p:sp>
      <p:sp>
        <p:nvSpPr>
          <p:cNvPr id="109" name="Google Shape;109;p18"/>
          <p:cNvSpPr/>
          <p:nvPr/>
        </p:nvSpPr>
        <p:spPr>
          <a:xfrm>
            <a:off x="793778" y="3179903"/>
            <a:ext cx="76044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2050"/>
              <a:buFont typeface="Gelasio"/>
              <a:buChar char="•"/>
            </a:pPr>
            <a:r>
              <a:rPr b="0" i="0" lang="en-US" sz="20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Interazione e conoscenza reciproca.</a:t>
            </a:r>
            <a:endParaRPr b="0" i="0" sz="2050" u="none" cap="none" strike="noStrike"/>
          </a:p>
        </p:txBody>
      </p:sp>
      <p:sp>
        <p:nvSpPr>
          <p:cNvPr id="110" name="Google Shape;110;p18"/>
          <p:cNvSpPr/>
          <p:nvPr/>
        </p:nvSpPr>
        <p:spPr>
          <a:xfrm>
            <a:off x="793728" y="3642477"/>
            <a:ext cx="76044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34290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2050"/>
              <a:buFont typeface="Gelasio"/>
              <a:buChar char="•"/>
            </a:pPr>
            <a:r>
              <a:rPr b="0" i="0" lang="en-US" sz="20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Sentirsi parte integrante dell'ambiente scolastico.</a:t>
            </a:r>
            <a:endParaRPr b="0" i="0" sz="2050" u="none" cap="none" strike="noStrike"/>
          </a:p>
        </p:txBody>
      </p:sp>
      <p:pic>
        <p:nvPicPr>
          <p:cNvPr descr="preencoded.png" id="111" name="Google Shape;11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59096" y="2196703"/>
            <a:ext cx="4885015" cy="4885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78550" y="7670724"/>
            <a:ext cx="1751850" cy="55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/>
          <p:nvPr/>
        </p:nvSpPr>
        <p:spPr>
          <a:xfrm>
            <a:off x="793801" y="2177650"/>
            <a:ext cx="61170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D8B6A4"/>
              </a:buClr>
              <a:buSzPts val="4450"/>
              <a:buFont typeface="Gelasio"/>
              <a:buNone/>
            </a:pPr>
            <a:r>
              <a:rPr b="0" i="0" lang="en-US" sz="4650" u="none" cap="none" strike="noStrike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Orientamento e Regole</a:t>
            </a:r>
            <a:endParaRPr b="0" i="0" sz="4650" u="none" cap="none" strike="noStrike"/>
          </a:p>
        </p:txBody>
      </p:sp>
      <p:sp>
        <p:nvSpPr>
          <p:cNvPr id="119" name="Google Shape;119;p19"/>
          <p:cNvSpPr/>
          <p:nvPr/>
        </p:nvSpPr>
        <p:spPr>
          <a:xfrm>
            <a:off x="793790" y="3340060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50"/>
              <a:buFont typeface="Gelasio"/>
              <a:buNone/>
            </a:pPr>
            <a:r>
              <a:rPr b="0" i="0" lang="en-US" sz="19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Un aspetto cruciale è la conoscenza dell'</a:t>
            </a:r>
            <a:r>
              <a:rPr lang="en-US" sz="1950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I</a:t>
            </a:r>
            <a:r>
              <a:rPr b="0" i="0" lang="en-US" sz="19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stituto e delle sue regole quotidiane.</a:t>
            </a:r>
            <a:endParaRPr b="0" i="0" sz="1950" u="none" cap="none" strike="noStrike"/>
          </a:p>
        </p:txBody>
      </p:sp>
      <p:sp>
        <p:nvSpPr>
          <p:cNvPr id="120" name="Google Shape;120;p19"/>
          <p:cNvSpPr/>
          <p:nvPr/>
        </p:nvSpPr>
        <p:spPr>
          <a:xfrm>
            <a:off x="793790" y="3958114"/>
            <a:ext cx="4196358" cy="2093714"/>
          </a:xfrm>
          <a:prstGeom prst="roundRect">
            <a:avLst>
              <a:gd fmla="val 6988" name="adj"/>
            </a:avLst>
          </a:prstGeom>
          <a:solidFill>
            <a:srgbClr val="464342"/>
          </a:solidFill>
          <a:ln cap="flat" cmpd="sng" w="30475">
            <a:solidFill>
              <a:srgbClr val="504D4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9"/>
          <p:cNvSpPr/>
          <p:nvPr/>
        </p:nvSpPr>
        <p:spPr>
          <a:xfrm>
            <a:off x="763310" y="3958114"/>
            <a:ext cx="121920" cy="2093714"/>
          </a:xfrm>
          <a:prstGeom prst="roundRect">
            <a:avLst>
              <a:gd fmla="val 27907" name="adj"/>
            </a:avLst>
          </a:prstGeom>
          <a:solidFill>
            <a:srgbClr val="C49F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9"/>
          <p:cNvSpPr/>
          <p:nvPr/>
        </p:nvSpPr>
        <p:spPr>
          <a:xfrm>
            <a:off x="1142524" y="4215408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2200"/>
              <a:buFont typeface="Gelasio"/>
              <a:buNone/>
            </a:pPr>
            <a:r>
              <a:rPr b="0" i="0" lang="en-US" sz="230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Orientamento Spazi</a:t>
            </a:r>
            <a:endParaRPr b="0" i="0" sz="2300" u="none" cap="none" strike="noStrike"/>
          </a:p>
        </p:txBody>
      </p:sp>
      <p:sp>
        <p:nvSpPr>
          <p:cNvPr id="123" name="Google Shape;123;p19"/>
          <p:cNvSpPr/>
          <p:nvPr/>
        </p:nvSpPr>
        <p:spPr>
          <a:xfrm>
            <a:off x="1142524" y="4705826"/>
            <a:ext cx="3590330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50"/>
              <a:buFont typeface="Gelasio"/>
              <a:buNone/>
            </a:pPr>
            <a:r>
              <a:rPr b="0" i="0" lang="en-US" sz="19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Conoscere aule, laboratori e aree comuni.</a:t>
            </a:r>
            <a:endParaRPr b="0" i="0" sz="1950" u="none" cap="none" strike="noStrike"/>
          </a:p>
        </p:txBody>
      </p:sp>
      <p:sp>
        <p:nvSpPr>
          <p:cNvPr id="124" name="Google Shape;124;p19"/>
          <p:cNvSpPr/>
          <p:nvPr/>
        </p:nvSpPr>
        <p:spPr>
          <a:xfrm>
            <a:off x="5216962" y="3958114"/>
            <a:ext cx="4196358" cy="2093714"/>
          </a:xfrm>
          <a:prstGeom prst="roundRect">
            <a:avLst>
              <a:gd fmla="val 6988" name="adj"/>
            </a:avLst>
          </a:prstGeom>
          <a:solidFill>
            <a:srgbClr val="464342"/>
          </a:solidFill>
          <a:ln cap="flat" cmpd="sng" w="30475">
            <a:solidFill>
              <a:srgbClr val="504D4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9"/>
          <p:cNvSpPr/>
          <p:nvPr/>
        </p:nvSpPr>
        <p:spPr>
          <a:xfrm>
            <a:off x="5186482" y="3958114"/>
            <a:ext cx="121920" cy="2093714"/>
          </a:xfrm>
          <a:prstGeom prst="roundRect">
            <a:avLst>
              <a:gd fmla="val 27907" name="adj"/>
            </a:avLst>
          </a:prstGeom>
          <a:solidFill>
            <a:srgbClr val="C49F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9"/>
          <p:cNvSpPr/>
          <p:nvPr/>
        </p:nvSpPr>
        <p:spPr>
          <a:xfrm>
            <a:off x="5565696" y="4215408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2200"/>
              <a:buFont typeface="Gelasio"/>
              <a:buNone/>
            </a:pPr>
            <a:r>
              <a:rPr b="0" i="0" lang="en-US" sz="230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Conoscenza Staff</a:t>
            </a:r>
            <a:endParaRPr b="0" i="0" sz="2300" u="none" cap="none" strike="noStrike"/>
          </a:p>
        </p:txBody>
      </p:sp>
      <p:sp>
        <p:nvSpPr>
          <p:cNvPr id="127" name="Google Shape;127;p19"/>
          <p:cNvSpPr/>
          <p:nvPr/>
        </p:nvSpPr>
        <p:spPr>
          <a:xfrm>
            <a:off x="5565696" y="4705826"/>
            <a:ext cx="3590330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50"/>
              <a:buFont typeface="Gelasio"/>
              <a:buNone/>
            </a:pPr>
            <a:r>
              <a:rPr b="0" i="0" lang="en-US" sz="19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Incontrare insegnanti e personale scolastico.</a:t>
            </a:r>
            <a:endParaRPr b="0" i="0" sz="1950" u="none" cap="none" strike="noStrike"/>
          </a:p>
        </p:txBody>
      </p:sp>
      <p:sp>
        <p:nvSpPr>
          <p:cNvPr id="128" name="Google Shape;128;p19"/>
          <p:cNvSpPr/>
          <p:nvPr/>
        </p:nvSpPr>
        <p:spPr>
          <a:xfrm>
            <a:off x="9640133" y="3958114"/>
            <a:ext cx="4196358" cy="2093714"/>
          </a:xfrm>
          <a:prstGeom prst="roundRect">
            <a:avLst>
              <a:gd fmla="val 6988" name="adj"/>
            </a:avLst>
          </a:prstGeom>
          <a:solidFill>
            <a:srgbClr val="464342"/>
          </a:solidFill>
          <a:ln cap="flat" cmpd="sng" w="30475">
            <a:solidFill>
              <a:srgbClr val="504D4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9"/>
          <p:cNvSpPr/>
          <p:nvPr/>
        </p:nvSpPr>
        <p:spPr>
          <a:xfrm>
            <a:off x="9609653" y="3958114"/>
            <a:ext cx="121920" cy="2093714"/>
          </a:xfrm>
          <a:prstGeom prst="roundRect">
            <a:avLst>
              <a:gd fmla="val 27907" name="adj"/>
            </a:avLst>
          </a:prstGeom>
          <a:solidFill>
            <a:srgbClr val="C49F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/>
          <p:nvPr/>
        </p:nvSpPr>
        <p:spPr>
          <a:xfrm>
            <a:off x="9988876" y="4215400"/>
            <a:ext cx="35904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2200"/>
              <a:buFont typeface="Gelasio"/>
              <a:buNone/>
            </a:pPr>
            <a:r>
              <a:rPr b="0" i="0" lang="en-US" sz="230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Regole di Comportamento</a:t>
            </a:r>
            <a:endParaRPr b="0" i="0" sz="2300" u="none" cap="none" strike="noStrike"/>
          </a:p>
        </p:txBody>
      </p:sp>
      <p:sp>
        <p:nvSpPr>
          <p:cNvPr id="131" name="Google Shape;131;p19"/>
          <p:cNvSpPr/>
          <p:nvPr/>
        </p:nvSpPr>
        <p:spPr>
          <a:xfrm>
            <a:off x="9988868" y="4705826"/>
            <a:ext cx="3590330" cy="1088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50"/>
              <a:buFont typeface="Gelasio"/>
              <a:buNone/>
            </a:pPr>
            <a:r>
              <a:rPr b="0" i="0" lang="en-US" sz="19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Imparare le modalità di entrata/uscita, giustificazioni e rispetto degli orari.</a:t>
            </a:r>
            <a:endParaRPr b="0" i="0" sz="1950" u="none" cap="none" strike="noStrike"/>
          </a:p>
        </p:txBody>
      </p:sp>
      <p:pic>
        <p:nvPicPr>
          <p:cNvPr id="132" name="Google Shape;13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8550" y="7670724"/>
            <a:ext cx="1751850" cy="55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38" name="Google Shape;13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/>
          <p:nvPr/>
        </p:nvSpPr>
        <p:spPr>
          <a:xfrm>
            <a:off x="6280190" y="1568887"/>
            <a:ext cx="7556421" cy="1417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D8B6A4"/>
              </a:buClr>
              <a:buSzPts val="4450"/>
              <a:buFont typeface="Gelasio"/>
              <a:buNone/>
            </a:pPr>
            <a:r>
              <a:rPr b="0" i="0" lang="en-US" sz="4650" u="none" cap="none" strike="noStrike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Creazione di un Gruppo Classe Unito</a:t>
            </a:r>
            <a:endParaRPr b="0" i="0" sz="4650" u="none" cap="none" strike="noStrike"/>
          </a:p>
        </p:txBody>
      </p:sp>
      <p:sp>
        <p:nvSpPr>
          <p:cNvPr id="140" name="Google Shape;140;p20"/>
          <p:cNvSpPr/>
          <p:nvPr/>
        </p:nvSpPr>
        <p:spPr>
          <a:xfrm>
            <a:off x="6620351" y="3581757"/>
            <a:ext cx="7216259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50"/>
              <a:buFont typeface="Gelasio"/>
              <a:buNone/>
            </a:pPr>
            <a:r>
              <a:rPr b="0" i="0" lang="en-US" sz="19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L'accoglienza getta le basi per relazioni positive tra compagni e insegnanti, essenziali per affrontare serenamente l'anno.</a:t>
            </a:r>
            <a:endParaRPr b="0" i="0" sz="1950" u="none" cap="none" strike="noStrike"/>
          </a:p>
        </p:txBody>
      </p:sp>
      <p:sp>
        <p:nvSpPr>
          <p:cNvPr id="141" name="Google Shape;141;p20"/>
          <p:cNvSpPr/>
          <p:nvPr/>
        </p:nvSpPr>
        <p:spPr>
          <a:xfrm>
            <a:off x="6280190" y="3326606"/>
            <a:ext cx="30480" cy="1236107"/>
          </a:xfrm>
          <a:prstGeom prst="rect">
            <a:avLst/>
          </a:prstGeom>
          <a:solidFill>
            <a:srgbClr val="C49F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0"/>
          <p:cNvSpPr/>
          <p:nvPr/>
        </p:nvSpPr>
        <p:spPr>
          <a:xfrm>
            <a:off x="6280190" y="4817864"/>
            <a:ext cx="3664744" cy="807958"/>
          </a:xfrm>
          <a:prstGeom prst="roundRect">
            <a:avLst>
              <a:gd fmla="val 67378" name="adj"/>
            </a:avLst>
          </a:prstGeom>
          <a:solidFill>
            <a:srgbClr val="3734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0"/>
          <p:cNvSpPr/>
          <p:nvPr/>
        </p:nvSpPr>
        <p:spPr>
          <a:xfrm>
            <a:off x="6507004" y="5044678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2200"/>
              <a:buFont typeface="Gelasio"/>
              <a:buNone/>
            </a:pPr>
            <a:r>
              <a:rPr b="0" i="0" lang="en-US" sz="240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Fiducia</a:t>
            </a:r>
            <a:endParaRPr b="0" i="0" sz="2400" u="none" cap="none" strike="noStrike"/>
          </a:p>
        </p:txBody>
      </p:sp>
      <p:sp>
        <p:nvSpPr>
          <p:cNvPr id="144" name="Google Shape;144;p20"/>
          <p:cNvSpPr/>
          <p:nvPr/>
        </p:nvSpPr>
        <p:spPr>
          <a:xfrm>
            <a:off x="10171748" y="4817864"/>
            <a:ext cx="3664863" cy="807958"/>
          </a:xfrm>
          <a:prstGeom prst="roundRect">
            <a:avLst>
              <a:gd fmla="val 67378" name="adj"/>
            </a:avLst>
          </a:prstGeom>
          <a:solidFill>
            <a:srgbClr val="3734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0"/>
          <p:cNvSpPr/>
          <p:nvPr/>
        </p:nvSpPr>
        <p:spPr>
          <a:xfrm>
            <a:off x="10398562" y="5044678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2200"/>
              <a:buFont typeface="Gelasio"/>
              <a:buNone/>
            </a:pPr>
            <a:r>
              <a:rPr b="0" i="0" lang="en-US" sz="240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Ascolto</a:t>
            </a:r>
            <a:endParaRPr b="0" i="0" sz="2400" u="none" cap="none" strike="noStrike"/>
          </a:p>
        </p:txBody>
      </p:sp>
      <p:sp>
        <p:nvSpPr>
          <p:cNvPr id="146" name="Google Shape;146;p20"/>
          <p:cNvSpPr/>
          <p:nvPr/>
        </p:nvSpPr>
        <p:spPr>
          <a:xfrm>
            <a:off x="6280190" y="5852636"/>
            <a:ext cx="7556421" cy="807958"/>
          </a:xfrm>
          <a:prstGeom prst="roundRect">
            <a:avLst>
              <a:gd fmla="val 67378" name="adj"/>
            </a:avLst>
          </a:prstGeom>
          <a:solidFill>
            <a:srgbClr val="3734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0"/>
          <p:cNvSpPr/>
          <p:nvPr/>
        </p:nvSpPr>
        <p:spPr>
          <a:xfrm>
            <a:off x="6507004" y="6079450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2200"/>
              <a:buFont typeface="Gelasio"/>
              <a:buNone/>
            </a:pPr>
            <a:r>
              <a:rPr b="0" i="0" lang="en-US" sz="240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Condivisione</a:t>
            </a:r>
            <a:endParaRPr b="0" i="0" sz="2400" u="none" cap="none" strike="noStrike"/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78550" y="7670724"/>
            <a:ext cx="1751850" cy="55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/>
          <p:nvPr/>
        </p:nvSpPr>
        <p:spPr>
          <a:xfrm>
            <a:off x="613175" y="481850"/>
            <a:ext cx="97773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470"/>
              </a:lnSpc>
              <a:spcBef>
                <a:spcPts val="0"/>
              </a:spcBef>
              <a:spcAft>
                <a:spcPts val="0"/>
              </a:spcAft>
              <a:buClr>
                <a:srgbClr val="D8B6A4"/>
              </a:buClr>
              <a:buSzPts val="3400"/>
              <a:buFont typeface="Gelasio"/>
              <a:buNone/>
            </a:pPr>
            <a:r>
              <a:rPr b="0" i="0" lang="en-US" sz="4650" u="none" cap="none" strike="noStrike">
                <a:solidFill>
                  <a:srgbClr val="D8B6A4"/>
                </a:solidFill>
                <a:latin typeface="Gelasio"/>
                <a:ea typeface="Gelasio"/>
                <a:cs typeface="Gelasio"/>
                <a:sym typeface="Gelasio"/>
              </a:rPr>
              <a:t>Il Ruolo dei Peer Tutor</a:t>
            </a:r>
            <a:endParaRPr b="0" i="0" sz="4650" u="none" cap="none" strike="noStrike"/>
          </a:p>
        </p:txBody>
      </p:sp>
      <p:sp>
        <p:nvSpPr>
          <p:cNvPr id="155" name="Google Shape;155;p21"/>
          <p:cNvSpPr/>
          <p:nvPr/>
        </p:nvSpPr>
        <p:spPr>
          <a:xfrm>
            <a:off x="613172" y="1379696"/>
            <a:ext cx="13404056" cy="2803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350"/>
              <a:buFont typeface="Gelasio"/>
              <a:buNone/>
            </a:pPr>
            <a:r>
              <a:rPr b="0" i="0" lang="en-US" sz="19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Gli studenti più grandi fungono da accompagnatori e punti di riferimento per i nuovi arrivati.</a:t>
            </a:r>
            <a:endParaRPr b="0" i="0" sz="1950" u="none" cap="none" strike="noStrike"/>
          </a:p>
        </p:txBody>
      </p:sp>
      <p:pic>
        <p:nvPicPr>
          <p:cNvPr descr="preencoded.png" id="156" name="Google Shape;15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425" y="1814950"/>
            <a:ext cx="6488301" cy="635485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/>
          <p:nvPr/>
        </p:nvSpPr>
        <p:spPr>
          <a:xfrm>
            <a:off x="7536537" y="2054185"/>
            <a:ext cx="394216" cy="394216"/>
          </a:xfrm>
          <a:prstGeom prst="roundRect">
            <a:avLst>
              <a:gd fmla="val 6667" name="adj"/>
            </a:avLst>
          </a:prstGeom>
          <a:solidFill>
            <a:srgbClr val="3734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1"/>
          <p:cNvSpPr/>
          <p:nvPr/>
        </p:nvSpPr>
        <p:spPr>
          <a:xfrm>
            <a:off x="8105894" y="2114312"/>
            <a:ext cx="219015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470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00"/>
              <a:buFont typeface="Gelasio"/>
              <a:buNone/>
            </a:pPr>
            <a:r>
              <a:rPr b="0" i="0" lang="en-US" sz="220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Preparazione</a:t>
            </a:r>
            <a:endParaRPr b="0" i="0" sz="2200" u="none" cap="none" strike="noStrike"/>
          </a:p>
        </p:txBody>
      </p:sp>
      <p:sp>
        <p:nvSpPr>
          <p:cNvPr id="159" name="Google Shape;159;p21"/>
          <p:cNvSpPr/>
          <p:nvPr/>
        </p:nvSpPr>
        <p:spPr>
          <a:xfrm>
            <a:off x="8105894" y="2563297"/>
            <a:ext cx="5918954" cy="2803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350"/>
              <a:buFont typeface="Gelasio"/>
              <a:buNone/>
            </a:pPr>
            <a:r>
              <a:rPr b="0" i="0" lang="en-US" sz="17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Cartellone di benvenuto e magliette identificative.</a:t>
            </a:r>
            <a:endParaRPr b="0" i="0" sz="1750" u="none" cap="none" strike="noStrike"/>
          </a:p>
        </p:txBody>
      </p:sp>
      <p:sp>
        <p:nvSpPr>
          <p:cNvPr id="160" name="Google Shape;160;p21"/>
          <p:cNvSpPr/>
          <p:nvPr/>
        </p:nvSpPr>
        <p:spPr>
          <a:xfrm>
            <a:off x="7536537" y="3194090"/>
            <a:ext cx="394216" cy="394216"/>
          </a:xfrm>
          <a:prstGeom prst="roundRect">
            <a:avLst>
              <a:gd fmla="val 6667" name="adj"/>
            </a:avLst>
          </a:prstGeom>
          <a:solidFill>
            <a:srgbClr val="3734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1"/>
          <p:cNvSpPr/>
          <p:nvPr/>
        </p:nvSpPr>
        <p:spPr>
          <a:xfrm>
            <a:off x="8105894" y="3254216"/>
            <a:ext cx="2190155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470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700"/>
              <a:buFont typeface="Gelasio"/>
              <a:buNone/>
            </a:pPr>
            <a:r>
              <a:rPr b="0" i="0" lang="en-US" sz="220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Valore Simbolico</a:t>
            </a:r>
            <a:endParaRPr b="0" i="0" sz="2200" u="none" cap="none" strike="noStrike"/>
          </a:p>
        </p:txBody>
      </p:sp>
      <p:sp>
        <p:nvSpPr>
          <p:cNvPr id="162" name="Google Shape;162;p21"/>
          <p:cNvSpPr/>
          <p:nvPr/>
        </p:nvSpPr>
        <p:spPr>
          <a:xfrm>
            <a:off x="8105894" y="3703201"/>
            <a:ext cx="5918954" cy="2803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C9C2C0"/>
              </a:buClr>
              <a:buSzPts val="1350"/>
              <a:buFont typeface="Gelasio"/>
              <a:buNone/>
            </a:pPr>
            <a:r>
              <a:rPr b="0" i="0" lang="en-US" sz="1750" u="none" cap="none" strike="noStrike">
                <a:solidFill>
                  <a:srgbClr val="C9C2C0"/>
                </a:solidFill>
                <a:latin typeface="Gelasio"/>
                <a:ea typeface="Gelasio"/>
                <a:cs typeface="Gelasio"/>
                <a:sym typeface="Gelasio"/>
              </a:rPr>
              <a:t>Comunicare disponibilità, sostegno e appartenenza alla comunità.</a:t>
            </a:r>
            <a:endParaRPr b="0" i="0" sz="1750" u="none" cap="none" strike="noStrike"/>
          </a:p>
        </p:txBody>
      </p:sp>
      <p:pic>
        <p:nvPicPr>
          <p:cNvPr id="163" name="Google Shape;16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78550" y="7670724"/>
            <a:ext cx="1751850" cy="55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