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13.jpeg" ContentType="image/jpeg"/>
  <Override PartName="/ppt/media/image14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2A3928-E0E4-467E-9581-E31D02AFB7BA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A1EC4E-441E-467F-8ABC-C2490F3C15C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2B9751A-9996-46F9-AF13-95EF0AB44F16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4832F0-40D8-452A-9A50-5C132D4878A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5F10D7-5495-444E-BE82-AADD35AACA9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36AFC6A-7838-4E8F-B5E6-A8E36F52671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CCA0E6-1FBE-433C-9FBC-9D2ABEE1B2A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378029-C5B5-4D26-8C81-00DC18DF8B2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AC63B3-23CD-4F70-866C-AA6D9B6915A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C2DA2F-173E-43A2-B396-BF15EDA5187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83CD43-C171-424A-B9F8-8D75A8E4023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879EEF-1343-4001-AD60-7B143E772150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48E7E7-3963-4497-90EF-0C029E268202}" type="slidenum">
              <a:rPr b="0" lang="it" sz="1000" spc="-1" strike="noStrike">
                <a:solidFill>
                  <a:schemeClr val="dk2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54;p13"/>
          <p:cNvSpPr/>
          <p:nvPr/>
        </p:nvSpPr>
        <p:spPr>
          <a:xfrm>
            <a:off x="3904200" y="2374560"/>
            <a:ext cx="5904720" cy="5230440"/>
          </a:xfrm>
          <a:custGeom>
            <a:avLst/>
            <a:gdLst>
              <a:gd name="textAreaLeft" fmla="*/ 0 w 5904720"/>
              <a:gd name="textAreaRight" fmla="*/ 5905080 w 5904720"/>
              <a:gd name="textAreaTop" fmla="*/ 0 h 5230440"/>
              <a:gd name="textAreaBottom" fmla="*/ 5230800 h 5230440"/>
            </a:gdLst>
            <a:ahLst/>
            <a:rect l="textAreaLeft" t="textAreaTop" r="textAreaRight" b="textAreaBottom"/>
            <a:pathLst>
              <a:path w="11810023" h="10461246">
                <a:moveTo>
                  <a:pt x="0" y="0"/>
                </a:moveTo>
                <a:lnTo>
                  <a:pt x="11810023" y="0"/>
                </a:lnTo>
                <a:lnTo>
                  <a:pt x="11810023" y="10461246"/>
                </a:lnTo>
                <a:lnTo>
                  <a:pt x="0" y="104612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" name="Google Shape;55;p13"/>
          <p:cNvGrpSpPr/>
          <p:nvPr/>
        </p:nvGrpSpPr>
        <p:grpSpPr>
          <a:xfrm>
            <a:off x="295920" y="3039480"/>
            <a:ext cx="5821560" cy="820440"/>
            <a:chOff x="295920" y="3039480"/>
            <a:chExt cx="5821560" cy="820440"/>
          </a:xfrm>
        </p:grpSpPr>
        <p:sp>
          <p:nvSpPr>
            <p:cNvPr id="41" name="Google Shape;56;p13"/>
            <p:cNvSpPr/>
            <p:nvPr/>
          </p:nvSpPr>
          <p:spPr>
            <a:xfrm>
              <a:off x="2649240" y="3552120"/>
              <a:ext cx="3468240" cy="13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20000"/>
                </a:lnSpc>
                <a:tabLst>
                  <a:tab algn="l" pos="0"/>
                </a:tabLst>
              </a:pPr>
              <a:endParaRPr b="0" lang="it-IT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Google Shape;57;p13"/>
            <p:cNvSpPr/>
            <p:nvPr/>
          </p:nvSpPr>
          <p:spPr>
            <a:xfrm>
              <a:off x="295920" y="3039480"/>
              <a:ext cx="3980160" cy="8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3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ISTITUTO C.F.P. OPERA ARMIDA BARELLI - ROVERETO</a:t>
              </a:r>
              <a:endParaRPr b="0" lang="it-IT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95000"/>
                </a:lnSpc>
                <a:tabLst>
                  <a:tab algn="l" pos="0"/>
                </a:tabLst>
              </a:pPr>
              <a:endParaRPr b="0" lang="it-IT" sz="9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" name="Google Shape;58;p13"/>
          <p:cNvGrpSpPr/>
          <p:nvPr/>
        </p:nvGrpSpPr>
        <p:grpSpPr>
          <a:xfrm>
            <a:off x="349560" y="4377600"/>
            <a:ext cx="3036960" cy="350640"/>
            <a:chOff x="349560" y="4377600"/>
            <a:chExt cx="3036960" cy="350640"/>
          </a:xfrm>
        </p:grpSpPr>
        <p:cxnSp>
          <p:nvCxnSpPr>
            <p:cNvPr id="44" name="Google Shape;59;p13"/>
            <p:cNvCxnSpPr/>
            <p:nvPr/>
          </p:nvCxnSpPr>
          <p:spPr>
            <a:xfrm>
              <a:off x="349560" y="4377600"/>
              <a:ext cx="3037320" cy="360"/>
            </a:xfrm>
            <a:prstGeom prst="straightConnector1">
              <a:avLst/>
            </a:prstGeom>
            <a:ln w="19050">
              <a:solidFill>
                <a:srgbClr val="4f6128"/>
              </a:solidFill>
              <a:round/>
            </a:ln>
          </p:spPr>
        </p:cxnSp>
        <p:sp>
          <p:nvSpPr>
            <p:cNvPr id="45" name="Google Shape;60;p13"/>
            <p:cNvSpPr/>
            <p:nvPr/>
          </p:nvSpPr>
          <p:spPr>
            <a:xfrm>
              <a:off x="349920" y="4471200"/>
              <a:ext cx="30366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30000"/>
                </a:lnSpc>
                <a:tabLst>
                  <a:tab algn="l" pos="0"/>
                </a:tabLst>
              </a:pPr>
              <a:r>
                <a:rPr b="0" lang="it" sz="1300" spc="-1" strike="noStrike">
                  <a:solidFill>
                    <a:srgbClr val="000000"/>
                  </a:solidFill>
                  <a:latin typeface="Arial"/>
                  <a:ea typeface="Arial"/>
                </a:rPr>
                <a:t>ANDREA FOGATO</a:t>
              </a:r>
              <a:endParaRPr b="0" lang="it-IT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6" name="Google Shape;61;p13"/>
          <p:cNvSpPr/>
          <p:nvPr/>
        </p:nvSpPr>
        <p:spPr>
          <a:xfrm>
            <a:off x="-214560" y="-2419200"/>
            <a:ext cx="9572760" cy="5085360"/>
          </a:xfrm>
          <a:custGeom>
            <a:avLst/>
            <a:gdLst>
              <a:gd name="textAreaLeft" fmla="*/ 0 w 9572760"/>
              <a:gd name="textAreaRight" fmla="*/ 9573120 w 9572760"/>
              <a:gd name="textAreaTop" fmla="*/ 0 h 5085360"/>
              <a:gd name="textAreaBottom" fmla="*/ 5085720 h 5085360"/>
            </a:gdLst>
            <a:ahLst/>
            <a:rect l="textAreaLeft" t="textAreaTop" r="textAreaRight" b="textAreaBottom"/>
            <a:pathLst>
              <a:path w="19145990" h="10171307">
                <a:moveTo>
                  <a:pt x="0" y="0"/>
                </a:moveTo>
                <a:lnTo>
                  <a:pt x="19145990" y="0"/>
                </a:lnTo>
                <a:lnTo>
                  <a:pt x="19145990" y="10171307"/>
                </a:lnTo>
                <a:lnTo>
                  <a:pt x="0" y="101713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Google Shape;62;p13"/>
          <p:cNvSpPr/>
          <p:nvPr/>
        </p:nvSpPr>
        <p:spPr>
          <a:xfrm>
            <a:off x="184680" y="205560"/>
            <a:ext cx="7609320" cy="16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it" sz="3100" spc="-1" strike="noStrike">
                <a:solidFill>
                  <a:srgbClr val="1c6622"/>
                </a:solidFill>
                <a:latin typeface="Arial"/>
                <a:ea typeface="Arial"/>
              </a:rPr>
              <a:t>PP01 </a:t>
            </a:r>
            <a:endParaRPr b="0" lang="it-IT" sz="3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it" sz="2900" spc="-1" strike="noStrike">
                <a:solidFill>
                  <a:srgbClr val="1c6622"/>
                </a:solidFill>
                <a:latin typeface="Arial"/>
                <a:ea typeface="Arial"/>
              </a:rPr>
              <a:t>SCUOLE CHE PROMUOVONO SALUTE</a:t>
            </a:r>
            <a:endParaRPr b="0" lang="it-IT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it" sz="2900" spc="-1" strike="noStrike">
                <a:solidFill>
                  <a:srgbClr val="1c6622"/>
                </a:solidFill>
                <a:latin typeface="Arial"/>
                <a:ea typeface="Arial"/>
              </a:rPr>
              <a:t>Buone pratiche riguardo l’alimentazione</a:t>
            </a:r>
            <a:endParaRPr b="0" lang="it-IT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Google Shape;63;p13"/>
          <p:cNvSpPr/>
          <p:nvPr/>
        </p:nvSpPr>
        <p:spPr>
          <a:xfrm>
            <a:off x="5685120" y="1945440"/>
            <a:ext cx="1344960" cy="1633680"/>
          </a:xfrm>
          <a:custGeom>
            <a:avLst/>
            <a:gdLst>
              <a:gd name="textAreaLeft" fmla="*/ 0 w 1344960"/>
              <a:gd name="textAreaRight" fmla="*/ 1345320 w 1344960"/>
              <a:gd name="textAreaTop" fmla="*/ 0 h 1633680"/>
              <a:gd name="textAreaBottom" fmla="*/ 1634040 h 1633680"/>
            </a:gdLst>
            <a:ahLst/>
            <a:rect l="textAreaLeft" t="textAreaTop" r="textAreaRight" b="textAreaBottom"/>
            <a:pathLst>
              <a:path w="2690651" h="3267997">
                <a:moveTo>
                  <a:pt x="0" y="0"/>
                </a:moveTo>
                <a:lnTo>
                  <a:pt x="2690651" y="0"/>
                </a:lnTo>
                <a:lnTo>
                  <a:pt x="2690651" y="3267998"/>
                </a:lnTo>
                <a:lnTo>
                  <a:pt x="0" y="32679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141;p22"/>
          <p:cNvSpPr/>
          <p:nvPr/>
        </p:nvSpPr>
        <p:spPr>
          <a:xfrm>
            <a:off x="3904200" y="2374560"/>
            <a:ext cx="5904720" cy="5230440"/>
          </a:xfrm>
          <a:custGeom>
            <a:avLst/>
            <a:gdLst>
              <a:gd name="textAreaLeft" fmla="*/ 0 w 5904720"/>
              <a:gd name="textAreaRight" fmla="*/ 5905080 w 5904720"/>
              <a:gd name="textAreaTop" fmla="*/ 0 h 5230440"/>
              <a:gd name="textAreaBottom" fmla="*/ 5230800 h 5230440"/>
            </a:gdLst>
            <a:ahLst/>
            <a:rect l="textAreaLeft" t="textAreaTop" r="textAreaRight" b="textAreaBottom"/>
            <a:pathLst>
              <a:path w="11810023" h="10461246">
                <a:moveTo>
                  <a:pt x="0" y="0"/>
                </a:moveTo>
                <a:lnTo>
                  <a:pt x="11810023" y="0"/>
                </a:lnTo>
                <a:lnTo>
                  <a:pt x="11810023" y="10461246"/>
                </a:lnTo>
                <a:lnTo>
                  <a:pt x="0" y="104612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1" name="Google Shape;142;p22"/>
          <p:cNvGrpSpPr/>
          <p:nvPr/>
        </p:nvGrpSpPr>
        <p:grpSpPr>
          <a:xfrm>
            <a:off x="295920" y="3039480"/>
            <a:ext cx="5821560" cy="820440"/>
            <a:chOff x="295920" y="3039480"/>
            <a:chExt cx="5821560" cy="820440"/>
          </a:xfrm>
        </p:grpSpPr>
        <p:sp>
          <p:nvSpPr>
            <p:cNvPr id="92" name="Google Shape;143;p22"/>
            <p:cNvSpPr/>
            <p:nvPr/>
          </p:nvSpPr>
          <p:spPr>
            <a:xfrm>
              <a:off x="2649240" y="3552120"/>
              <a:ext cx="3468240" cy="13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20000"/>
                </a:lnSpc>
                <a:tabLst>
                  <a:tab algn="l" pos="0"/>
                </a:tabLst>
              </a:pPr>
              <a:endParaRPr b="0" lang="it-IT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Google Shape;144;p22"/>
            <p:cNvSpPr/>
            <p:nvPr/>
          </p:nvSpPr>
          <p:spPr>
            <a:xfrm>
              <a:off x="295920" y="3039480"/>
              <a:ext cx="3980160" cy="8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30000"/>
                </a:lnSpc>
                <a:tabLst>
                  <a:tab algn="l" pos="0"/>
                </a:tabLst>
              </a:pPr>
              <a:r>
                <a:rPr b="0" lang="it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ISTITUTO C.F.P. OPERA ARMIDA BARELLI - ROVERETO</a:t>
              </a:r>
              <a:endParaRPr b="0" lang="it-IT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95000"/>
                </a:lnSpc>
                <a:tabLst>
                  <a:tab algn="l" pos="0"/>
                </a:tabLst>
              </a:pPr>
              <a:endParaRPr b="0" lang="it-IT" sz="9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4" name="Google Shape;145;p22"/>
          <p:cNvGrpSpPr/>
          <p:nvPr/>
        </p:nvGrpSpPr>
        <p:grpSpPr>
          <a:xfrm>
            <a:off x="349560" y="4377600"/>
            <a:ext cx="3036960" cy="350640"/>
            <a:chOff x="349560" y="4377600"/>
            <a:chExt cx="3036960" cy="350640"/>
          </a:xfrm>
        </p:grpSpPr>
        <p:cxnSp>
          <p:nvCxnSpPr>
            <p:cNvPr id="95" name="Google Shape;146;p22"/>
            <p:cNvCxnSpPr/>
            <p:nvPr/>
          </p:nvCxnSpPr>
          <p:spPr>
            <a:xfrm>
              <a:off x="349560" y="4377600"/>
              <a:ext cx="3037320" cy="360"/>
            </a:xfrm>
            <a:prstGeom prst="straightConnector1">
              <a:avLst/>
            </a:prstGeom>
            <a:ln w="19050">
              <a:solidFill>
                <a:srgbClr val="4f6128"/>
              </a:solidFill>
              <a:round/>
            </a:ln>
          </p:spPr>
        </p:cxnSp>
        <p:sp>
          <p:nvSpPr>
            <p:cNvPr id="96" name="Google Shape;147;p22"/>
            <p:cNvSpPr/>
            <p:nvPr/>
          </p:nvSpPr>
          <p:spPr>
            <a:xfrm>
              <a:off x="349920" y="4471200"/>
              <a:ext cx="30366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30000"/>
                </a:lnSpc>
                <a:tabLst>
                  <a:tab algn="l" pos="0"/>
                </a:tabLst>
              </a:pPr>
              <a:r>
                <a:rPr b="0" lang="it" sz="1300" spc="-1" strike="noStrike">
                  <a:solidFill>
                    <a:srgbClr val="000000"/>
                  </a:solidFill>
                  <a:latin typeface="Arial"/>
                  <a:ea typeface="Arial"/>
                </a:rPr>
                <a:t>ANDREA FOGATO</a:t>
              </a:r>
              <a:endParaRPr b="0" lang="it-IT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" name="Google Shape;148;p22"/>
          <p:cNvSpPr/>
          <p:nvPr/>
        </p:nvSpPr>
        <p:spPr>
          <a:xfrm>
            <a:off x="-214560" y="-2260080"/>
            <a:ext cx="9572760" cy="5085360"/>
          </a:xfrm>
          <a:custGeom>
            <a:avLst/>
            <a:gdLst>
              <a:gd name="textAreaLeft" fmla="*/ 0 w 9572760"/>
              <a:gd name="textAreaRight" fmla="*/ 9573120 w 9572760"/>
              <a:gd name="textAreaTop" fmla="*/ 0 h 5085360"/>
              <a:gd name="textAreaBottom" fmla="*/ 5085720 h 5085360"/>
            </a:gdLst>
            <a:ahLst/>
            <a:rect l="textAreaLeft" t="textAreaTop" r="textAreaRight" b="textAreaBottom"/>
            <a:pathLst>
              <a:path w="19145990" h="10171307">
                <a:moveTo>
                  <a:pt x="0" y="0"/>
                </a:moveTo>
                <a:lnTo>
                  <a:pt x="19145990" y="0"/>
                </a:lnTo>
                <a:lnTo>
                  <a:pt x="19145990" y="10171307"/>
                </a:lnTo>
                <a:lnTo>
                  <a:pt x="0" y="101713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Google Shape;149;p22"/>
          <p:cNvSpPr/>
          <p:nvPr/>
        </p:nvSpPr>
        <p:spPr>
          <a:xfrm>
            <a:off x="767160" y="810000"/>
            <a:ext cx="7609320" cy="56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lang="it" sz="3100" spc="-1" strike="noStrike">
                <a:solidFill>
                  <a:srgbClr val="1c6622"/>
                </a:solidFill>
                <a:latin typeface="Arial"/>
                <a:ea typeface="Arial"/>
              </a:rPr>
              <a:t>GRAZIE PER L’ATTENZIONE</a:t>
            </a:r>
            <a:endParaRPr b="0" lang="it-IT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Google Shape;150;p22"/>
          <p:cNvSpPr/>
          <p:nvPr/>
        </p:nvSpPr>
        <p:spPr>
          <a:xfrm>
            <a:off x="5685120" y="1945440"/>
            <a:ext cx="1344960" cy="1633680"/>
          </a:xfrm>
          <a:custGeom>
            <a:avLst/>
            <a:gdLst>
              <a:gd name="textAreaLeft" fmla="*/ 0 w 1344960"/>
              <a:gd name="textAreaRight" fmla="*/ 1345320 w 1344960"/>
              <a:gd name="textAreaTop" fmla="*/ 0 h 1633680"/>
              <a:gd name="textAreaBottom" fmla="*/ 1634040 h 1633680"/>
            </a:gdLst>
            <a:ahLst/>
            <a:rect l="textAreaLeft" t="textAreaTop" r="textAreaRight" b="textAreaBottom"/>
            <a:pathLst>
              <a:path w="2690651" h="3267997">
                <a:moveTo>
                  <a:pt x="0" y="0"/>
                </a:moveTo>
                <a:lnTo>
                  <a:pt x="2690651" y="0"/>
                </a:lnTo>
                <a:lnTo>
                  <a:pt x="2690651" y="3267998"/>
                </a:lnTo>
                <a:lnTo>
                  <a:pt x="0" y="32679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oogle Shape;68;p14"/>
          <p:cNvGraphicFramePr/>
          <p:nvPr/>
        </p:nvGraphicFramePr>
        <p:xfrm>
          <a:off x="0" y="895320"/>
          <a:ext cx="9143640" cy="4075920"/>
        </p:xfrm>
        <a:graphic>
          <a:graphicData uri="http://schemas.openxmlformats.org/drawingml/2006/table">
            <a:tbl>
              <a:tblPr/>
              <a:tblGrid>
                <a:gridCol w="2363400"/>
                <a:gridCol w="6780240"/>
              </a:tblGrid>
              <a:tr h="93600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POLITICHE PER UNA SCUOLA IN SALUTE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cccccc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Si tratta di pratiche progettate ed accettate, volte alla promozione della salute e del benessere.  Queste politiche sono approvate dal Collegio docenti e definite in modo chiaro in alcuni documenti ufficiali (POF). Nel corso dell’anno il referente del Progetto salute ne segue la progettazione e la proposta, la loro concreta realizzazione con gli insegnanti coinvolti che gli forniscono un feedback su un modulo dedicato;  a fine anno viene portata in Collegio docenti una relazione e si discute su cosa riproporre in base alle eventuali criticità riscontrate 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cccccc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668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1b1b19"/>
                          </a:solidFill>
                          <a:latin typeface="Calibri"/>
                          <a:ea typeface="Calibri"/>
                        </a:rPr>
                        <a:t>AMBIENTE FISICO ED ORGANIZZATIVO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Spazi della scuola (poster, infografiche, pubblicazioni social), distributori di acqua o alimenti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0192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RELAZIONI ALL’INTERNO DELLA COMUNITA’ SCOLASTICA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Tutta la comunità scolastica è orientata all’attenzione alla persona, alla cooperazione e all’attenzione a fragilità fisiche e sociali, in particolare degli allievi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960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1b1b19"/>
                          </a:solidFill>
                          <a:latin typeface="Calibri"/>
                          <a:ea typeface="Calibri"/>
                        </a:rPr>
                        <a:t>COMPETENZE INDIVIDUALI IN MATERIA DI SALUTE E LIFE SKILLS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Approccio educativo orientato alle life skills e ad un’azione (anche peer) di informazione su aspetti specifici (health literacy), per garantire corrette conoscenze ed una conseguente scelta più consapevole dei comportamenti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964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LEGAMI CON LA COMUNITÀ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Rapporto con i diversi soggetti (per esempio cooperative sociali o esercenti) per la costruzione di azioni condivise sugli ambiti di intervento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1360"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it" sz="900" spc="-1" strike="noStrike">
                          <a:solidFill>
                            <a:srgbClr val="1b1b19"/>
                          </a:solidFill>
                          <a:latin typeface="Calibri"/>
                          <a:ea typeface="Calibri"/>
                        </a:rPr>
                        <a:t>SERVIZI SANITARI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 lIns="95040" rIns="95040" tIns="95040" bIns="950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it" sz="9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Coinvolgimento degli operatori dell’APSS al fine di proporre attività di approfondimento. Gli operatori possono lavorare con gli insegnanti su specifici temi in un’ottica di condivisione e di connessione tra gli interventi degli operatori e la programmazione didattica delle discipline.</a:t>
                      </a:r>
                      <a:endParaRPr b="0" lang="it-IT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5040" marR="95040">
                    <a:lnL w="4320">
                      <a:solidFill>
                        <a:srgbClr val="cccccc"/>
                      </a:solidFill>
                      <a:prstDash val="solid"/>
                    </a:lnL>
                    <a:lnR w="4320">
                      <a:solidFill>
                        <a:srgbClr val="cccccc"/>
                      </a:solidFill>
                      <a:prstDash val="solid"/>
                    </a:lnR>
                    <a:lnT w="4320">
                      <a:solidFill>
                        <a:srgbClr val="1b1b19"/>
                      </a:solidFill>
                      <a:prstDash val="solid"/>
                    </a:lnT>
                    <a:lnB w="4320">
                      <a:solidFill>
                        <a:srgbClr val="1b1b1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" name="Google Shape;69;p14"/>
          <p:cNvSpPr/>
          <p:nvPr/>
        </p:nvSpPr>
        <p:spPr>
          <a:xfrm>
            <a:off x="8342280" y="3204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7"/>
                </a:lnTo>
                <a:lnTo>
                  <a:pt x="0" y="14372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Google Shape;70;p14"/>
          <p:cNvSpPr/>
          <p:nvPr/>
        </p:nvSpPr>
        <p:spPr>
          <a:xfrm>
            <a:off x="261720" y="254520"/>
            <a:ext cx="80802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globale: 6 componenti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75;p15"/>
          <p:cNvSpPr/>
          <p:nvPr/>
        </p:nvSpPr>
        <p:spPr>
          <a:xfrm>
            <a:off x="0" y="-325044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76;p15"/>
          <p:cNvSpPr/>
          <p:nvPr/>
        </p:nvSpPr>
        <p:spPr>
          <a:xfrm>
            <a:off x="8304120" y="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Google Shape;77;p15"/>
          <p:cNvSpPr/>
          <p:nvPr/>
        </p:nvSpPr>
        <p:spPr>
          <a:xfrm>
            <a:off x="269280" y="23400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Google Shape;78;p15"/>
          <p:cNvSpPr/>
          <p:nvPr/>
        </p:nvSpPr>
        <p:spPr>
          <a:xfrm>
            <a:off x="269280" y="1596960"/>
            <a:ext cx="8513640" cy="29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PROGETTO “EDUCAZIONE ALIMENTARE”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(2h + 1 - CLASSI PRIME) 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it-IT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rgbClr val="000000"/>
                </a:solidFill>
                <a:latin typeface="Calibri"/>
                <a:ea typeface="Calibri"/>
              </a:rPr>
              <a:t>7 classi (130 studenti circa)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Educazione alimentare e principi di nutrizione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Si tratta di un incontro di 2 ore nelle classi prime a cura di un insegnante di Scienze, più un’ora dedicata alla colazione o alla merenda in classe.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Il progetto ha l’obiettivo di sensibilizzare gli/le alunni/e all’adozione di uno stile di vita consapevole e sano in riferimento ad una corretta alimentazione, conoscendo i rischi che derivano da un’alimentazione scorretta e disordinata e di stimolare un confronto fra i/le ragazzi/e rispetto alle loro abitudini alimentari.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it-IT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83;p16"/>
          <p:cNvSpPr/>
          <p:nvPr/>
        </p:nvSpPr>
        <p:spPr>
          <a:xfrm>
            <a:off x="0" y="-325044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Google Shape;84;p16"/>
          <p:cNvSpPr/>
          <p:nvPr/>
        </p:nvSpPr>
        <p:spPr>
          <a:xfrm>
            <a:off x="8304120" y="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Google Shape;85;p16"/>
          <p:cNvSpPr/>
          <p:nvPr/>
        </p:nvSpPr>
        <p:spPr>
          <a:xfrm>
            <a:off x="269280" y="23400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Google Shape;86;p16"/>
          <p:cNvSpPr/>
          <p:nvPr/>
        </p:nvSpPr>
        <p:spPr>
          <a:xfrm>
            <a:off x="269280" y="1596960"/>
            <a:ext cx="3839400" cy="34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PROGETTO “EDUCAZIONE ALIMENTARE”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(2h + 1 - CLASSI PRIME) 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it-IT" sz="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I contenuti trattati riguardano: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190440" algn="just">
              <a:lnSpc>
                <a:spcPct val="15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Fabbisogno energetico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190440" algn="just">
              <a:lnSpc>
                <a:spcPct val="15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Concetto di dieta e propria piramide alimentare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190440" algn="just">
              <a:lnSpc>
                <a:spcPct val="15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Confronto tra la propria dieta e la dieta mediterranea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190440" algn="just">
              <a:lnSpc>
                <a:spcPct val="15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Accenni ai principi base della nutrizione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190440" algn="just">
              <a:lnSpc>
                <a:spcPct val="15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Lettura delle etichette e analisi delle strategie di marketing degli alimenti commerciali.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Durante le lezioni di Educazione fisica delle classi prime, gli insegnanti riprenderanno i contenuti.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Google Shape;87;p16" descr=""/>
          <p:cNvPicPr/>
          <p:nvPr/>
        </p:nvPicPr>
        <p:blipFill>
          <a:blip r:embed="rId3"/>
          <a:stretch/>
        </p:blipFill>
        <p:spPr>
          <a:xfrm>
            <a:off x="4505040" y="1797120"/>
            <a:ext cx="4482000" cy="315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92;p17"/>
          <p:cNvSpPr/>
          <p:nvPr/>
        </p:nvSpPr>
        <p:spPr>
          <a:xfrm>
            <a:off x="5661360" y="1464120"/>
            <a:ext cx="3102120" cy="2515320"/>
          </a:xfrm>
          <a:custGeom>
            <a:avLst/>
            <a:gdLst>
              <a:gd name="textAreaLeft" fmla="*/ 0 w 3102120"/>
              <a:gd name="textAreaRight" fmla="*/ 3102480 w 3102120"/>
              <a:gd name="textAreaTop" fmla="*/ 0 h 2515320"/>
              <a:gd name="textAreaBottom" fmla="*/ 2515680 h 2515320"/>
            </a:gdLst>
            <a:ahLst/>
            <a:rect l="textAreaLeft" t="textAreaTop" r="textAreaRight" b="textAreaBottom"/>
            <a:pathLst>
              <a:path w="10171760" h="7238962">
                <a:moveTo>
                  <a:pt x="0" y="0"/>
                </a:moveTo>
                <a:lnTo>
                  <a:pt x="10171760" y="0"/>
                </a:lnTo>
                <a:lnTo>
                  <a:pt x="10171760" y="7238962"/>
                </a:lnTo>
                <a:lnTo>
                  <a:pt x="0" y="723896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Google Shape;93;p17"/>
          <p:cNvSpPr/>
          <p:nvPr/>
        </p:nvSpPr>
        <p:spPr>
          <a:xfrm>
            <a:off x="-217800" y="-316800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Google Shape;94;p17"/>
          <p:cNvSpPr/>
          <p:nvPr/>
        </p:nvSpPr>
        <p:spPr>
          <a:xfrm>
            <a:off x="8341200" y="2952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Google Shape;95;p17"/>
          <p:cNvSpPr/>
          <p:nvPr/>
        </p:nvSpPr>
        <p:spPr>
          <a:xfrm>
            <a:off x="156960" y="32472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Google Shape;96;p17"/>
          <p:cNvSpPr/>
          <p:nvPr/>
        </p:nvSpPr>
        <p:spPr>
          <a:xfrm>
            <a:off x="156960" y="1464120"/>
            <a:ext cx="5281920" cy="282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chemeClr val="dk1"/>
                </a:solidFill>
                <a:latin typeface="Calibri"/>
                <a:ea typeface="Calibri"/>
              </a:rPr>
              <a:t>PROGETTO “EDUCAZIONE ALIMENTARE”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chemeClr val="dk1"/>
                </a:solidFill>
                <a:latin typeface="Calibri"/>
                <a:ea typeface="Calibri"/>
              </a:rPr>
              <a:t>(2h + 1 - CLASSI PRIME)</a:t>
            </a: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it-IT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rgbClr val="000000"/>
                </a:solidFill>
                <a:latin typeface="Calibri"/>
                <a:ea typeface="Calibri"/>
              </a:rPr>
              <a:t>7 classi (130 studenti circa)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Colazione o merenda in classe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Saranno possibilmente messe in campo iniziative di colazione e/o merenda in classe in favore delle classi prime: un insegnante del consiglio di classe (normalmente di Scienze o Educazione fisica) che si è proposto di seguire tale attività curerà l’organizzazione del pasto, gli alimenti verranno portati dagli studenti e dalle studentesse e il docente guiderà un’analisi e una riflessione sulla salubrità e sostenibilità di ciò che viene mangiato.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01;p18"/>
          <p:cNvSpPr/>
          <p:nvPr/>
        </p:nvSpPr>
        <p:spPr>
          <a:xfrm>
            <a:off x="-217800" y="-316800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Google Shape;102;p18"/>
          <p:cNvSpPr/>
          <p:nvPr/>
        </p:nvSpPr>
        <p:spPr>
          <a:xfrm>
            <a:off x="8341200" y="2952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Google Shape;103;p18"/>
          <p:cNvSpPr/>
          <p:nvPr/>
        </p:nvSpPr>
        <p:spPr>
          <a:xfrm>
            <a:off x="156960" y="32472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Google Shape;104;p18"/>
          <p:cNvSpPr/>
          <p:nvPr/>
        </p:nvSpPr>
        <p:spPr>
          <a:xfrm>
            <a:off x="156960" y="1039680"/>
            <a:ext cx="3844080" cy="32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rgbClr val="000000"/>
                </a:solidFill>
                <a:latin typeface="Calibri"/>
                <a:ea typeface="Calibri"/>
              </a:rPr>
              <a:t>PROGETTO “BREAK”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89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La scuola nel corso degli a.f. 2023-2024 e 2024-2025 ha attivato una collaborazione con la Fondazione Famiglia Materna di Rovereto, in particolare con i referenti del progetto “Formichine”, al fine di mettere in campo il “Progetto Break”, che si propone di offrire la vendita di prodotti biologici e alimenti salutari a km zero durante la ricreazione una volta in settimana per studenti e studentesse, docenti e personale scolastico.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Google Shape;105;p18" descr=""/>
          <p:cNvPicPr/>
          <p:nvPr/>
        </p:nvPicPr>
        <p:blipFill>
          <a:blip r:embed="rId3"/>
          <a:stretch/>
        </p:blipFill>
        <p:spPr>
          <a:xfrm>
            <a:off x="4833360" y="965520"/>
            <a:ext cx="3132000" cy="40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110;p19"/>
          <p:cNvSpPr/>
          <p:nvPr/>
        </p:nvSpPr>
        <p:spPr>
          <a:xfrm>
            <a:off x="851400" y="248040"/>
            <a:ext cx="1523520" cy="15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111;p19"/>
          <p:cNvSpPr/>
          <p:nvPr/>
        </p:nvSpPr>
        <p:spPr>
          <a:xfrm>
            <a:off x="253080" y="191880"/>
            <a:ext cx="885168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1800" spc="-1" strike="noStrike">
                <a:solidFill>
                  <a:srgbClr val="1c6622"/>
                </a:solidFill>
                <a:latin typeface="Arial"/>
                <a:ea typeface="Arial"/>
              </a:rPr>
              <a:t>POSTER PUBBLICATI SUI SOCIAL SCOLASTICI E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" sz="1800" spc="-1" strike="noStrike">
                <a:solidFill>
                  <a:srgbClr val="1c6622"/>
                </a:solidFill>
                <a:latin typeface="Arial"/>
                <a:ea typeface="Arial"/>
              </a:rPr>
              <a:t>AFFISSI NELLA BACHECA DELLA SCUOLA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Google Shape;112;p19" descr="Immagine che contiene testo, schermata, cibo, verdura&#10;&#10;Descrizione generata automaticamente"/>
          <p:cNvPicPr/>
          <p:nvPr/>
        </p:nvPicPr>
        <p:blipFill>
          <a:blip r:embed="rId1"/>
          <a:stretch/>
        </p:blipFill>
        <p:spPr>
          <a:xfrm>
            <a:off x="3967920" y="1026000"/>
            <a:ext cx="2092320" cy="1499760"/>
          </a:xfrm>
          <a:prstGeom prst="rect">
            <a:avLst/>
          </a:prstGeom>
          <a:ln w="0">
            <a:noFill/>
          </a:ln>
        </p:spPr>
      </p:pic>
      <p:pic>
        <p:nvPicPr>
          <p:cNvPr id="74" name="Google Shape;113;p19" descr="Immagine che contiene testo, schermata, poster, design&#10;&#10;Descrizione generata automaticamente"/>
          <p:cNvPicPr/>
          <p:nvPr/>
        </p:nvPicPr>
        <p:blipFill>
          <a:blip r:embed="rId2"/>
          <a:stretch/>
        </p:blipFill>
        <p:spPr>
          <a:xfrm>
            <a:off x="6820560" y="1242000"/>
            <a:ext cx="1932840" cy="281124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114;p19" descr="Immagine che contiene testo, strumento, schermata, design&#10;&#10;Descrizione generata automaticamente"/>
          <p:cNvPicPr/>
          <p:nvPr/>
        </p:nvPicPr>
        <p:blipFill>
          <a:blip r:embed="rId3"/>
          <a:stretch/>
        </p:blipFill>
        <p:spPr>
          <a:xfrm>
            <a:off x="253080" y="1323000"/>
            <a:ext cx="2720160" cy="191556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115;p19" descr="Immagine che contiene testo, schermata, Marchio, Pubblicità online"/>
          <p:cNvPicPr/>
          <p:nvPr/>
        </p:nvPicPr>
        <p:blipFill>
          <a:blip r:embed="rId4"/>
          <a:stretch/>
        </p:blipFill>
        <p:spPr>
          <a:xfrm>
            <a:off x="3536640" y="3087000"/>
            <a:ext cx="2720160" cy="198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20;p20"/>
          <p:cNvSpPr/>
          <p:nvPr/>
        </p:nvSpPr>
        <p:spPr>
          <a:xfrm>
            <a:off x="-217800" y="-294372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Google Shape;121;p20"/>
          <p:cNvSpPr/>
          <p:nvPr/>
        </p:nvSpPr>
        <p:spPr>
          <a:xfrm>
            <a:off x="8296560" y="7056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Google Shape;122;p20"/>
          <p:cNvSpPr/>
          <p:nvPr/>
        </p:nvSpPr>
        <p:spPr>
          <a:xfrm>
            <a:off x="320760" y="36612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Google Shape;123;p20"/>
          <p:cNvSpPr/>
          <p:nvPr/>
        </p:nvSpPr>
        <p:spPr>
          <a:xfrm>
            <a:off x="3978720" y="1284840"/>
            <a:ext cx="4833360" cy="37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chemeClr val="dk1"/>
                </a:solidFill>
                <a:latin typeface="Calibri"/>
                <a:ea typeface="Calibri"/>
              </a:rPr>
              <a:t>COLLABORAZIONE CON L’APSS 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300" spc="-1" strike="noStrike">
                <a:solidFill>
                  <a:schemeClr val="dk1"/>
                </a:solidFill>
                <a:latin typeface="Calibri"/>
                <a:ea typeface="Calibri"/>
              </a:rPr>
              <a:t>“</a:t>
            </a:r>
            <a:r>
              <a:rPr b="1" lang="it" sz="1300" spc="-1" strike="noStrike">
                <a:solidFill>
                  <a:schemeClr val="dk1"/>
                </a:solidFill>
                <a:latin typeface="Calibri"/>
                <a:ea typeface="Calibri"/>
              </a:rPr>
              <a:t>IN PUNTA DI PIEDI SUL PIANETA”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endParaRPr b="0" lang="it-IT" sz="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La scuola ha consolidato la collaborazione con l’APSS riproponendo il progetto “In punta di piedi sul pianeta” rivolto alle classi seconde, con l’obiettivo di rinforzare le life skills di studenti e studentesse al fine di operare scelte consapevoli e responsabili anche nel campo della sana alimentazione, degli sprechi alimentari e degli stili di vita sani.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Tali tematiche sono state poi riprese dai docenti di Studi Storico Economico e Sociali/Italiano durante le ore di lezione in classe.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30000"/>
              </a:lnSpc>
              <a:tabLst>
                <a:tab algn="l" pos="0"/>
              </a:tabLst>
            </a:pP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1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CRITICITÀ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Si è suggerito a chi conduce gli interventi di focalizzarsi maggiormente solo su alcuni argomenti/life skills per approfondirli in modo efficace, anche attraverso strategie di didattica attiva, evitando di toccare troppi temi in modo superficiale. 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124;p20"/>
          <p:cNvSpPr/>
          <p:nvPr/>
        </p:nvSpPr>
        <p:spPr>
          <a:xfrm>
            <a:off x="77760" y="1526760"/>
            <a:ext cx="2120760" cy="1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3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oogle Shape;125;p20" descr=""/>
          <p:cNvPicPr/>
          <p:nvPr/>
        </p:nvPicPr>
        <p:blipFill>
          <a:blip r:embed="rId3"/>
          <a:stretch/>
        </p:blipFill>
        <p:spPr>
          <a:xfrm>
            <a:off x="320760" y="1413000"/>
            <a:ext cx="3272760" cy="32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130;p21"/>
          <p:cNvSpPr/>
          <p:nvPr/>
        </p:nvSpPr>
        <p:spPr>
          <a:xfrm>
            <a:off x="-217800" y="-2976480"/>
            <a:ext cx="9579240" cy="4859640"/>
          </a:xfrm>
          <a:custGeom>
            <a:avLst/>
            <a:gdLst>
              <a:gd name="textAreaLeft" fmla="*/ 0 w 9579240"/>
              <a:gd name="textAreaRight" fmla="*/ 9579600 w 9579240"/>
              <a:gd name="textAreaTop" fmla="*/ 0 h 4859640"/>
              <a:gd name="textAreaBottom" fmla="*/ 4860000 h 4859640"/>
            </a:gdLst>
            <a:ahLst/>
            <a:rect l="textAreaLeft" t="textAreaTop" r="textAreaRight" b="textAreaBottom"/>
            <a:pathLst>
              <a:path w="19159143" h="10178295">
                <a:moveTo>
                  <a:pt x="0" y="0"/>
                </a:moveTo>
                <a:lnTo>
                  <a:pt x="19159143" y="0"/>
                </a:lnTo>
                <a:lnTo>
                  <a:pt x="19159143" y="10178294"/>
                </a:lnTo>
                <a:lnTo>
                  <a:pt x="0" y="10178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Google Shape;131;p21"/>
          <p:cNvSpPr/>
          <p:nvPr/>
        </p:nvSpPr>
        <p:spPr>
          <a:xfrm>
            <a:off x="8296560" y="70560"/>
            <a:ext cx="591480" cy="718200"/>
          </a:xfrm>
          <a:custGeom>
            <a:avLst/>
            <a:gdLst>
              <a:gd name="textAreaLeft" fmla="*/ 0 w 591480"/>
              <a:gd name="textAreaRight" fmla="*/ 591840 w 5914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183359" h="1437278">
                <a:moveTo>
                  <a:pt x="0" y="0"/>
                </a:moveTo>
                <a:lnTo>
                  <a:pt x="1183358" y="0"/>
                </a:lnTo>
                <a:lnTo>
                  <a:pt x="1183358" y="1437278"/>
                </a:lnTo>
                <a:lnTo>
                  <a:pt x="0" y="14372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2680" bIns="226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Google Shape;132;p21"/>
          <p:cNvSpPr/>
          <p:nvPr/>
        </p:nvSpPr>
        <p:spPr>
          <a:xfrm>
            <a:off x="320760" y="366120"/>
            <a:ext cx="67924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" sz="2800" spc="-1" strike="noStrike">
                <a:solidFill>
                  <a:srgbClr val="1c6622"/>
                </a:solidFill>
                <a:latin typeface="Arial"/>
                <a:ea typeface="Arial"/>
              </a:rPr>
              <a:t>APPROCCIO SCOLASTICO GLOBALE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Google Shape;133;p21"/>
          <p:cNvSpPr/>
          <p:nvPr/>
        </p:nvSpPr>
        <p:spPr>
          <a:xfrm>
            <a:off x="5805720" y="1204200"/>
            <a:ext cx="3209040" cy="17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lang="it" sz="1400" spc="-1" strike="noStrike">
                <a:solidFill>
                  <a:schemeClr val="dk1"/>
                </a:solidFill>
                <a:latin typeface="Calibri"/>
                <a:ea typeface="Calibri"/>
              </a:rPr>
              <a:t>CONCORSO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r>
              <a:rPr b="1" i="1" lang="it" sz="1400" spc="-1" strike="noStrike">
                <a:solidFill>
                  <a:schemeClr val="dk1"/>
                </a:solidFill>
                <a:latin typeface="Calibri"/>
                <a:ea typeface="Calibri"/>
              </a:rPr>
              <a:t>LOTTA ALLO SPRECO ALIMENTARE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</a:tabLst>
            </a:pP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it" sz="1200" spc="-1" strike="noStrike">
                <a:solidFill>
                  <a:schemeClr val="dk1"/>
                </a:solidFill>
                <a:latin typeface="Calibri"/>
                <a:ea typeface="Calibri"/>
              </a:rPr>
              <a:t>La scuola tre anni fa attraverso questo concorso (Trentino Solidale e Coldiretti) e ha vinto un buono che è stato utilizzato per comprare una cassa di mandarini che sono stati distribuiti agli studenti.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Google Shape;134;p21"/>
          <p:cNvSpPr/>
          <p:nvPr/>
        </p:nvSpPr>
        <p:spPr>
          <a:xfrm>
            <a:off x="77760" y="1526760"/>
            <a:ext cx="2120760" cy="1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3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135;p21" descr=""/>
          <p:cNvPicPr/>
          <p:nvPr/>
        </p:nvPicPr>
        <p:blipFill>
          <a:blip r:embed="rId3"/>
          <a:stretch/>
        </p:blipFill>
        <p:spPr>
          <a:xfrm>
            <a:off x="76320" y="1072440"/>
            <a:ext cx="5326200" cy="399456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136;p21" descr=""/>
          <p:cNvPicPr/>
          <p:nvPr/>
        </p:nvPicPr>
        <p:blipFill>
          <a:blip r:embed="rId4"/>
          <a:stretch/>
        </p:blipFill>
        <p:spPr>
          <a:xfrm>
            <a:off x="6105960" y="3195720"/>
            <a:ext cx="2608920" cy="180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LibreOffice/7.5.9.2$Windows_X86_64 LibreOffice_project/cdeefe45c17511d326101eed8008ac4092f278a9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cp:revision>0</cp:revision>
  <dc:subject/>
  <dc:title/>
</cp:coreProperties>
</file>